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372" r:id="rId2"/>
    <p:sldId id="261" r:id="rId3"/>
    <p:sldId id="385" r:id="rId4"/>
    <p:sldId id="319" r:id="rId5"/>
    <p:sldId id="377" r:id="rId6"/>
    <p:sldId id="359" r:id="rId7"/>
    <p:sldId id="376" r:id="rId8"/>
    <p:sldId id="366" r:id="rId9"/>
    <p:sldId id="382" r:id="rId10"/>
    <p:sldId id="383" r:id="rId11"/>
    <p:sldId id="380" r:id="rId12"/>
    <p:sldId id="367" r:id="rId13"/>
    <p:sldId id="386" r:id="rId14"/>
    <p:sldId id="360" r:id="rId15"/>
    <p:sldId id="361" r:id="rId16"/>
    <p:sldId id="387" r:id="rId17"/>
    <p:sldId id="375" r:id="rId18"/>
    <p:sldId id="353" r:id="rId19"/>
    <p:sldId id="351" r:id="rId20"/>
    <p:sldId id="352" r:id="rId21"/>
    <p:sldId id="348" r:id="rId22"/>
    <p:sldId id="349" r:id="rId23"/>
    <p:sldId id="354" r:id="rId24"/>
    <p:sldId id="390" r:id="rId25"/>
    <p:sldId id="257" r:id="rId26"/>
    <p:sldId id="373" r:id="rId27"/>
  </p:sldIdLst>
  <p:sldSz cx="12192000" cy="6858000"/>
  <p:notesSz cx="6858000" cy="9144000"/>
  <p:embeddedFontLst>
    <p:embeddedFont>
      <p:font typeface="나눔스퀘어_ac" panose="020B0600000101010101" pitchFamily="50" charset="-127"/>
      <p:regular r:id="rId29"/>
    </p:embeddedFont>
    <p:embeddedFont>
      <p:font typeface="나눔스퀘어_ac Bold" panose="020B0600000101010101" pitchFamily="50" charset="-127"/>
      <p:bold r:id="rId30"/>
    </p:embeddedFont>
    <p:embeddedFont>
      <p:font typeface="나눔스퀘어_ac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Abadi" panose="020B0604020104020204" pitchFamily="34" charset="0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희수" initials="김" lastIdx="1" clrIdx="0">
    <p:extLst>
      <p:ext uri="{19B8F6BF-5375-455C-9EA6-DF929625EA0E}">
        <p15:presenceInfo xmlns:p15="http://schemas.microsoft.com/office/powerpoint/2012/main" userId="S::heesu1231@catholic.ac.kr::7f034352-778b-4101-9a54-e928935329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5FB"/>
    <a:srgbClr val="8FAADC"/>
    <a:srgbClr val="002060"/>
    <a:srgbClr val="294983"/>
    <a:srgbClr val="FFFFFF"/>
    <a:srgbClr val="FF0000"/>
    <a:srgbClr val="FFCCCC"/>
    <a:srgbClr val="FCEADE"/>
    <a:srgbClr val="E2F0D9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2620" autoAdjust="0"/>
  </p:normalViewPr>
  <p:slideViewPr>
    <p:cSldViewPr snapToGrid="0">
      <p:cViewPr varScale="1">
        <p:scale>
          <a:sx n="70" d="100"/>
          <a:sy n="70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F0F58-8446-4DF7-B4ED-C5BB3CCF7124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1B3EB-10D8-4C51-A8FA-79D36793B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4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데이터 분석을 통해 최적의 도로 열선 입지 선정이라는 주제로 발표를 하게 된 </a:t>
            </a:r>
            <a:r>
              <a:rPr lang="en-US" altLang="ko-KR" dirty="0"/>
              <a:t>7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/>
              <a:t>발표를 맡은 김희수입니다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82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총 </a:t>
            </a:r>
            <a:r>
              <a:rPr lang="en-US" altLang="ko-KR" dirty="0"/>
              <a:t>3</a:t>
            </a:r>
            <a:r>
              <a:rPr lang="ko-KR" altLang="en-US" dirty="0"/>
              <a:t>개의 변수를 선정해 분석을 진행했습니다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ko-KR" altLang="en-US" dirty="0" err="1"/>
              <a:t>도로별</a:t>
            </a:r>
            <a:r>
              <a:rPr lang="ko-KR" altLang="en-US" dirty="0"/>
              <a:t> 교통량 데이터를 활용하여 전체 교통량 평균을 산출하였고 이를 통해 각 도로의 평균 통행량을 확인하였습니다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2018</a:t>
            </a:r>
            <a:r>
              <a:rPr lang="ko-KR" altLang="en-US" dirty="0"/>
              <a:t>년에서 </a:t>
            </a:r>
            <a:r>
              <a:rPr lang="en-US" altLang="ko-KR" dirty="0"/>
              <a:t>2020</a:t>
            </a:r>
            <a:r>
              <a:rPr lang="ko-KR" altLang="en-US" dirty="0"/>
              <a:t>년의 </a:t>
            </a:r>
            <a:r>
              <a:rPr lang="ko-KR" altLang="en-US" dirty="0" err="1"/>
              <a:t>도로별</a:t>
            </a:r>
            <a:r>
              <a:rPr lang="ko-KR" altLang="en-US" dirty="0"/>
              <a:t> 교통사고 데이터를 활용하여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,1</a:t>
            </a:r>
            <a:r>
              <a:rPr lang="ko-KR" altLang="en-US" dirty="0"/>
              <a:t>월</a:t>
            </a:r>
            <a:r>
              <a:rPr lang="en-US" altLang="ko-KR" dirty="0"/>
              <a:t>,2</a:t>
            </a:r>
            <a:r>
              <a:rPr lang="ko-KR" altLang="en-US" dirty="0"/>
              <a:t>월의 노면 상태가 </a:t>
            </a:r>
            <a:r>
              <a:rPr lang="ko-KR" altLang="en-US" dirty="0" err="1"/>
              <a:t>젖어있을</a:t>
            </a:r>
            <a:r>
              <a:rPr lang="ko-KR" altLang="en-US" dirty="0"/>
              <a:t> 때 발생한 교통 사고 건수를 수집하였고 이를 통해 겨울철 날씨에 영향을 받는 교통사고 다발 구역의 위치를 확인하였습니다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ko-KR" altLang="en-US" dirty="0" err="1"/>
              <a:t>도로별</a:t>
            </a:r>
            <a:r>
              <a:rPr lang="ko-KR" altLang="en-US" dirty="0"/>
              <a:t> 차량 속도 데이터를 활용하여 </a:t>
            </a:r>
            <a:r>
              <a:rPr lang="ko-KR" altLang="en-US" dirty="0" err="1"/>
              <a:t>도로별</a:t>
            </a:r>
            <a:r>
              <a:rPr lang="ko-KR" altLang="en-US" dirty="0"/>
              <a:t> 눈이 온 날과 오지 않은 날의 속도 편차를 산출하였고 이를 통해 겨울철 날씨에 영향을 받는 교통체증구역의 위치를 확인하였습니다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5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정제된 데이터를 활용하여 </a:t>
            </a:r>
            <a:r>
              <a:rPr lang="en-US" altLang="ko-KR" dirty="0" err="1"/>
              <a:t>kmeansclustering</a:t>
            </a:r>
            <a:r>
              <a:rPr lang="en-US" altLang="ko-KR" dirty="0"/>
              <a:t> </a:t>
            </a:r>
            <a:r>
              <a:rPr lang="ko-KR" altLang="en-US" dirty="0"/>
              <a:t>알고리즘을 통해 군집 분석을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49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후 </a:t>
            </a:r>
            <a:r>
              <a:rPr lang="en-US" altLang="ko-KR" dirty="0"/>
              <a:t>boxplot</a:t>
            </a:r>
            <a:r>
              <a:rPr lang="ko-KR" altLang="en-US" dirty="0"/>
              <a:t>을 활용하여 </a:t>
            </a:r>
            <a:r>
              <a:rPr lang="ko-KR" altLang="en-US" dirty="0" err="1"/>
              <a:t>변수별</a:t>
            </a:r>
            <a:r>
              <a:rPr lang="ko-KR" altLang="en-US" dirty="0"/>
              <a:t> 데이터 분포를 확인한 결과입니다</a:t>
            </a:r>
            <a:r>
              <a:rPr lang="en-US" altLang="ko-KR" dirty="0"/>
              <a:t>. </a:t>
            </a:r>
            <a:r>
              <a:rPr lang="ko-KR" altLang="en-US" dirty="0"/>
              <a:t>교통 사고 건수에서는 </a:t>
            </a:r>
            <a:r>
              <a:rPr lang="en-US" altLang="ko-KR" dirty="0"/>
              <a:t>3</a:t>
            </a:r>
            <a:r>
              <a:rPr lang="ko-KR" altLang="en-US" dirty="0"/>
              <a:t>번 군집이 높은 분포를 </a:t>
            </a:r>
            <a:r>
              <a:rPr lang="ko-KR" altLang="en-US" dirty="0" err="1"/>
              <a:t>나타내었고</a:t>
            </a:r>
            <a:r>
              <a:rPr lang="ko-KR" altLang="en-US" dirty="0"/>
              <a:t> 전체 교통량 평균과 속도 편차에서는 </a:t>
            </a:r>
            <a:r>
              <a:rPr lang="en-US" altLang="ko-KR" dirty="0"/>
              <a:t>2</a:t>
            </a:r>
            <a:r>
              <a:rPr lang="ko-KR" altLang="en-US" dirty="0"/>
              <a:t>번 군집이 높은 분포를 나타냈습니다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5618D-81F4-47AD-A070-0242F48D1E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71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대부분의 도로의 겨울철 교통사고는 </a:t>
            </a:r>
            <a:r>
              <a:rPr lang="en-US" altLang="ko-KR" dirty="0"/>
              <a:t>0</a:t>
            </a:r>
            <a:r>
              <a:rPr lang="ko-KR" altLang="en-US" dirty="0"/>
              <a:t>건이었고 </a:t>
            </a:r>
            <a:r>
              <a:rPr lang="en-US" altLang="ko-KR" dirty="0"/>
              <a:t>3</a:t>
            </a:r>
            <a:r>
              <a:rPr lang="ko-KR" altLang="en-US" dirty="0"/>
              <a:t>군집 모두 비슷한 분포를 나타내고 있기 때문에 저희는 교통량 평균과 속도 편차에 중점을 두어 </a:t>
            </a:r>
            <a:r>
              <a:rPr lang="en-US" altLang="ko-KR" dirty="0"/>
              <a:t>2</a:t>
            </a:r>
            <a:r>
              <a:rPr lang="ko-KR" altLang="en-US" dirty="0"/>
              <a:t>번 군집을 최종 결과로 결정했습니다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5618D-81F4-47AD-A070-0242F48D1E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9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도로로 선택된 </a:t>
            </a:r>
            <a:r>
              <a:rPr lang="en-US" altLang="ko-KR" dirty="0"/>
              <a:t>2</a:t>
            </a:r>
            <a:r>
              <a:rPr lang="ko-KR" altLang="en-US" dirty="0"/>
              <a:t>번 군집의 도로는 총 </a:t>
            </a:r>
            <a:r>
              <a:rPr lang="en-US" altLang="ko-KR" dirty="0"/>
              <a:t>7</a:t>
            </a:r>
            <a:r>
              <a:rPr lang="ko-KR" altLang="en-US" dirty="0"/>
              <a:t>개로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87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한 도로의 길이가 긴 것을 감안하여 한 도로를 여러 세부 지점으로 분류하였습니다</a:t>
            </a:r>
            <a:r>
              <a:rPr lang="en-US" altLang="ko-KR" dirty="0"/>
              <a:t>. </a:t>
            </a:r>
            <a:r>
              <a:rPr lang="ko-KR" altLang="en-US" dirty="0"/>
              <a:t>각 세부 지점 별 눈이 온 날의 교통 속도 범위에서 눈이 오지 않은 날의 교통 속도 범위의 차를 구해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74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차이가 가장 큰 세부 지점에 도로 열선을 설치하자는 결론을 </a:t>
            </a:r>
            <a:r>
              <a:rPr lang="ko-KR" altLang="en-US" dirty="0" err="1"/>
              <a:t>내었습니다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40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선정된 도로를 시각화를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106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94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53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210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88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014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80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874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도로 열선 설치를 통해 제설제로 인한 토양 및 지하수 오염이 감소되는 효과를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열선을 통해 폭설에 대한 빠른 대처가 가능해 교통 문제를 빠르게 해결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열선 설치 비용과 제설 비용</a:t>
            </a:r>
            <a:r>
              <a:rPr lang="en-US" altLang="ko-KR" dirty="0"/>
              <a:t>,</a:t>
            </a:r>
            <a:r>
              <a:rPr lang="ko-KR" altLang="en-US" dirty="0"/>
              <a:t> 도로의 감가 </a:t>
            </a:r>
            <a:r>
              <a:rPr lang="ko-KR" altLang="en-US" dirty="0" err="1"/>
              <a:t>상각액을</a:t>
            </a:r>
            <a:r>
              <a:rPr lang="ko-KR" altLang="en-US" dirty="0"/>
              <a:t> 비교 했을 때 열선 설치 시 예산을 절약 할 수 있음을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20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분석을 활용해서 서울시 또는 지자체가 열선 설치를 비롯한 폭설 대책에 활용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28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올해 초 폭설이 왔던 때를 기억 하시나요</a:t>
            </a:r>
            <a:r>
              <a:rPr lang="en-US" altLang="ko-KR" dirty="0"/>
              <a:t>? </a:t>
            </a:r>
            <a:r>
              <a:rPr lang="ko-KR" altLang="en-US" dirty="0"/>
              <a:t>예정된 폭설이었지만 적절한 대응의 실패로 인해 대부분의 도로는 아수라장이 되었고 서울시의 출퇴근길엔 극심한 교통 혼잡이 일어났습니다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146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폭설 피해를 받지 않은 곳도 있었습니다</a:t>
            </a:r>
            <a:r>
              <a:rPr lang="en-US" altLang="ko-KR" dirty="0"/>
              <a:t>. </a:t>
            </a:r>
            <a:r>
              <a:rPr lang="ko-KR" altLang="en-US" dirty="0"/>
              <a:t>바로 열선을 설치했던 성북구의 일부 도로인데요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81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사진과 같이 열선을 설치한 도로 위에는 눈이 다 녹아 있는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67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열선 도로 </a:t>
            </a:r>
            <a:r>
              <a:rPr lang="ko-KR" altLang="en-US" dirty="0" err="1"/>
              <a:t>설치란</a:t>
            </a:r>
            <a:r>
              <a:rPr lang="ko-KR" altLang="en-US" dirty="0"/>
              <a:t> </a:t>
            </a:r>
            <a:r>
              <a:rPr lang="en-US" altLang="ko-KR" dirty="0"/>
              <a:t>~~~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9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열선 도로에 대한 서울시의 관심이 점점 </a:t>
            </a:r>
            <a:r>
              <a:rPr lang="ko-KR" altLang="en-US" dirty="0" err="1"/>
              <a:t>뜨거워지고있습니다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61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현재 도로 열선의 설치는 주민의 </a:t>
            </a:r>
            <a:r>
              <a:rPr lang="ko-KR" altLang="en-US" dirty="0" err="1"/>
              <a:t>민원등과</a:t>
            </a:r>
            <a:r>
              <a:rPr lang="ko-KR" altLang="en-US" dirty="0"/>
              <a:t> 같이 주관적인 기준으로 진행되어 왔습니다</a:t>
            </a:r>
            <a:r>
              <a:rPr lang="en-US" altLang="ko-KR" dirty="0"/>
              <a:t>. </a:t>
            </a:r>
            <a:r>
              <a:rPr lang="ko-KR" altLang="en-US" dirty="0"/>
              <a:t>이는 주민간</a:t>
            </a:r>
            <a:r>
              <a:rPr lang="en-US" altLang="ko-KR" dirty="0"/>
              <a:t>, </a:t>
            </a:r>
            <a:r>
              <a:rPr lang="ko-KR" altLang="en-US" dirty="0"/>
              <a:t>지역 간의 불평등을 야기 할 수 있을 것이라 생각하였고 저희는 객관적인 데이터 모델을 제시하여 모두가 만족하는 도로 열선 설치 사업을 진행하도록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700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과정은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21B3EB-10D8-4C51-A8FA-79D36793B11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67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BFCF6-B593-45E6-9AF9-B623D7219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3A68FE-1144-409E-AC7E-F839B16BB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8AABD-BC59-4924-9F1F-9143920E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CEDE0B-3EE2-4511-BB97-D90DCA1B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4E692-0A60-4DB9-8DA9-6ABAE9E0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80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12B8C-AC44-4792-9954-A7EEC1B8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F16B55-91F6-4F3C-812C-FDA63351E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1CA82B-C47D-48E5-855F-E6EB64D4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5C8A-4A1A-47AC-B8C6-DFFD3643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D1A9D-AA96-4E3F-B881-A5AAE260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39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2C10CF-150F-4003-96DD-65D2411C9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B7B311-D2D1-4A57-97DE-706D2B27B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E0C37-4AC1-4FBB-9BE6-463EEE67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6535B6-EE77-49B3-BFA5-9D81ED6A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E90D7-4281-4A4B-A8E9-81486763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97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308FA-91DB-4FBE-9F34-F3EA7BC0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417E6E-35C7-47C4-AA99-D836248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88852-0CE6-4D17-BE3C-5B259CE0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8EF86-BBFF-42FA-9052-EF15C10AF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139303-F6CB-4B65-9892-F768A4A2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0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80BE1-5078-4E2D-9EF3-BB2EF884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12187-29E5-47FC-81E7-295F53B5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16C88-1039-43BA-A3E2-78D8C94E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E3E9B-C2F2-46A8-866B-5C4CB27FB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B8424-6C15-40EE-A05D-A7D10B00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51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1C1C5-FCB6-4DAC-9733-965BD928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DA068-AEA1-4DD1-A24E-DBBA87B4C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861B51-B1E4-42E3-82CB-41B21841D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FAB9B-3A1A-4E97-BCB2-DE00740EF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B91DAB-6B90-45DD-A50B-7FD0A86C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711355-1C07-43BD-A10F-70A181CB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630CA-025B-48FD-8627-C6A51A90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A9152-8466-4B8C-A0B1-B119B3D83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CC98C-2DB4-40E3-A079-9467F4F60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A0875F-A3EF-46B5-9206-26F9B3012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2584DE-75E2-45EA-B029-D15CCB669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1298C6-45E5-4950-9927-7A86D2E0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220A39-53FB-4C79-B126-02EF24A7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07B36E-4EC2-49D0-84BD-5BABB37D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65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B69FC-FB9C-4A69-B63E-1EBE6A72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B6A75D-BB32-4C6C-9F47-58AC4C65A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73BE44-D58B-43C3-9CE6-2501214A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81883F-5FA7-4432-8659-D7CA2F3C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33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CBF787-CC48-4DB3-B9E9-53E7555C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564F4C-C1F2-435A-8FDF-4F8DC85DA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F6AAF4-4267-4EBA-A0EE-D7FC7CE4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95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AB0F-980D-42D5-91CA-45C81CD81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5BCB88-134A-46D0-951A-AE4147CE0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EEAFA3-D817-4E1D-B9E3-CBDC984C0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2219C1-2E58-4B9F-B4CE-1F741190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1FAB1-EE30-47B3-83FA-E539E95A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F25E7B-43AD-4285-8748-11C52B71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9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6E15A-3422-4B24-8B69-A97100C0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F69D9-BDAA-4BF6-962F-BF811A2EE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B29895-9C14-45A0-B18E-050B15AE2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1196B0-6359-4059-A3FF-E3069A4A6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0E4C84-4080-4C85-A93E-FD51E934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4583BB-FD35-4DBB-AE62-EE9D8B1A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3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B685A1-D9BB-4042-9CE8-B48E5DD4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21D6C-51C6-4FF0-A0A9-6FC038E80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B7468-D20F-47BB-A7A2-AB42D80EF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E66FA-1325-48A9-8EE4-88D869068076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529939-28F3-4E05-A6B0-1CEB3C663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785D2-2DD0-426A-8086-965789598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FCDE3-7FE7-46E7-9F9C-D81EBA0A8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2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&lt;YONHAP PHOTO-2972&gt; 험난한 출근길&#10;    (수원=연합뉴스) 홍기원 기자 = 밤사이 많은 눈이 내린 7일 오전 경기도 수원시 영통구 광교로 중소기업지원센터 삼거리 부근이 정체되고 있다. 2021.1.7&#10;    xanadu@yna.co.kr/2021-01-07 09:34:43/&#10;&lt;저작권자 ⓒ 1980-2021 ㈜연합뉴스. 무단 전재 재배포 금지.&gt;">
            <a:extLst>
              <a:ext uri="{FF2B5EF4-FFF2-40B4-BE49-F238E27FC236}">
                <a16:creationId xmlns:a16="http://schemas.microsoft.com/office/drawing/2014/main" id="{42E754B7-15C4-4892-9FA9-EC915F17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-40909"/>
            <a:ext cx="121919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46EF700-3CB4-41F5-AA38-9736A1379ADA}"/>
              </a:ext>
            </a:extLst>
          </p:cNvPr>
          <p:cNvSpPr/>
          <p:nvPr/>
        </p:nvSpPr>
        <p:spPr>
          <a:xfrm>
            <a:off x="0" y="-40910"/>
            <a:ext cx="12192000" cy="689890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6C29D-C3B1-42CE-9FC7-D421254EA690}"/>
              </a:ext>
            </a:extLst>
          </p:cNvPr>
          <p:cNvSpPr txBox="1"/>
          <p:nvPr/>
        </p:nvSpPr>
        <p:spPr>
          <a:xfrm>
            <a:off x="2298699" y="4469129"/>
            <a:ext cx="8351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algn="r"/>
            <a:r>
              <a:rPr lang="ko-KR" altLang="en-US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김희수</a:t>
            </a:r>
            <a:r>
              <a: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조장</a:t>
            </a:r>
            <a:r>
              <a: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) | </a:t>
            </a:r>
            <a:r>
              <a:rPr lang="ko-KR" altLang="en-US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김지민 </a:t>
            </a:r>
            <a:r>
              <a: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|</a:t>
            </a:r>
            <a:r>
              <a:rPr lang="ko-KR" altLang="en-US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김혜인</a:t>
            </a:r>
            <a:endParaRPr lang="en-US" altLang="ko-KR" sz="16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신상민 </a:t>
            </a:r>
            <a:r>
              <a:rPr lang="en-US" altLang="ko-KR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1600" spc="3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전세환</a:t>
            </a:r>
            <a:r>
              <a:rPr lang="ko-KR" altLang="en-US" sz="1600" spc="3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1600" spc="3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9E90EED-8F18-4FE2-B7A9-C09C3884CD73}"/>
              </a:ext>
            </a:extLst>
          </p:cNvPr>
          <p:cNvCxnSpPr/>
          <p:nvPr/>
        </p:nvCxnSpPr>
        <p:spPr>
          <a:xfrm>
            <a:off x="1638300" y="2119629"/>
            <a:ext cx="9118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45BA948-25ED-4048-82A9-887F31B65D11}"/>
              </a:ext>
            </a:extLst>
          </p:cNvPr>
          <p:cNvCxnSpPr/>
          <p:nvPr/>
        </p:nvCxnSpPr>
        <p:spPr>
          <a:xfrm>
            <a:off x="1638300" y="4189729"/>
            <a:ext cx="9118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8A5770-8094-4219-8499-25F4F9B240D0}"/>
              </a:ext>
            </a:extLst>
          </p:cNvPr>
          <p:cNvCxnSpPr/>
          <p:nvPr/>
        </p:nvCxnSpPr>
        <p:spPr>
          <a:xfrm>
            <a:off x="1638300" y="1979929"/>
            <a:ext cx="9118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B7EA80-5520-4FC5-B0DB-C2AB998E1501}"/>
              </a:ext>
            </a:extLst>
          </p:cNvPr>
          <p:cNvCxnSpPr/>
          <p:nvPr/>
        </p:nvCxnSpPr>
        <p:spPr>
          <a:xfrm>
            <a:off x="1638300" y="4329429"/>
            <a:ext cx="9118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EDAE268-C813-48A7-A178-DDEE43E89A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385" y="62361"/>
            <a:ext cx="3169951" cy="653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CAED43-F85E-4095-A9BB-A5BDFB0AF05E}"/>
              </a:ext>
            </a:extLst>
          </p:cNvPr>
          <p:cNvSpPr txBox="1"/>
          <p:nvPr/>
        </p:nvSpPr>
        <p:spPr>
          <a:xfrm>
            <a:off x="1219200" y="2315430"/>
            <a:ext cx="9753600" cy="167443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서울시 빅데이터 기반 열선 도로 우선입지 </a:t>
            </a:r>
            <a:endParaRPr lang="en-US" altLang="ko-KR" sz="3600" b="1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선정</a:t>
            </a:r>
            <a:r>
              <a:rPr lang="en-US" altLang="ko-KR" sz="3600" b="1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3600" b="1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공급을 통한 겨울철 교통문제 해결</a:t>
            </a:r>
          </a:p>
        </p:txBody>
      </p:sp>
    </p:spTree>
    <p:extLst>
      <p:ext uri="{BB962C8B-B14F-4D97-AF65-F5344CB8AC3E}">
        <p14:creationId xmlns:p14="http://schemas.microsoft.com/office/powerpoint/2010/main" val="1588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DD541554-FB23-464B-B1DF-0BD95FA47D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28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3236D3-89B5-4845-83C7-AA6CB64743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B1F151-FB85-40F5-B275-9623FB66EB3D}"/>
              </a:ext>
            </a:extLst>
          </p:cNvPr>
          <p:cNvGrpSpPr/>
          <p:nvPr/>
        </p:nvGrpSpPr>
        <p:grpSpPr>
          <a:xfrm>
            <a:off x="394606" y="1148782"/>
            <a:ext cx="6842360" cy="461665"/>
            <a:chOff x="362708" y="1142163"/>
            <a:chExt cx="6842360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ADEACC-E625-4ACA-9B8D-C89B8E3843C2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군집분석 </a:t>
              </a:r>
              <a:r>
                <a:rPr lang="en-US" altLang="ko-KR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</a:t>
              </a:r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변수 선택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D48734-94A3-499C-BC69-15F3767E383F}"/>
                </a:ext>
              </a:extLst>
            </p:cNvPr>
            <p:cNvSpPr/>
            <p:nvPr/>
          </p:nvSpPr>
          <p:spPr>
            <a:xfrm>
              <a:off x="362708" y="1212467"/>
              <a:ext cx="86627" cy="35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8AC40635-2157-4AAF-8F08-8BC7B3EA134D}"/>
              </a:ext>
            </a:extLst>
          </p:cNvPr>
          <p:cNvSpPr/>
          <p:nvPr/>
        </p:nvSpPr>
        <p:spPr>
          <a:xfrm>
            <a:off x="1100707" y="3648909"/>
            <a:ext cx="2057190" cy="1669797"/>
          </a:xfrm>
          <a:prstGeom prst="ellipse">
            <a:avLst/>
          </a:prstGeom>
          <a:solidFill>
            <a:srgbClr val="EEF5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FA531B-D95D-48C2-B2FC-197C2F14D53B}"/>
              </a:ext>
            </a:extLst>
          </p:cNvPr>
          <p:cNvSpPr/>
          <p:nvPr/>
        </p:nvSpPr>
        <p:spPr>
          <a:xfrm>
            <a:off x="4892514" y="3648909"/>
            <a:ext cx="2262909" cy="1669797"/>
          </a:xfrm>
          <a:prstGeom prst="ellipse">
            <a:avLst/>
          </a:prstGeom>
          <a:solidFill>
            <a:srgbClr val="EEF5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577ABD-7B4D-4FA1-8A53-3B6168B6F0DE}"/>
              </a:ext>
            </a:extLst>
          </p:cNvPr>
          <p:cNvSpPr/>
          <p:nvPr/>
        </p:nvSpPr>
        <p:spPr>
          <a:xfrm>
            <a:off x="8907729" y="3724809"/>
            <a:ext cx="2262909" cy="1517997"/>
          </a:xfrm>
          <a:prstGeom prst="ellipse">
            <a:avLst/>
          </a:prstGeom>
          <a:solidFill>
            <a:srgbClr val="EEF5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1977FF07-B2E2-4E4D-B7F7-E8DF2213FF0B}"/>
              </a:ext>
            </a:extLst>
          </p:cNvPr>
          <p:cNvSpPr/>
          <p:nvPr/>
        </p:nvSpPr>
        <p:spPr>
          <a:xfrm>
            <a:off x="1195734" y="4228217"/>
            <a:ext cx="1917014" cy="464306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평행 사변형 51">
            <a:extLst>
              <a:ext uri="{FF2B5EF4-FFF2-40B4-BE49-F238E27FC236}">
                <a16:creationId xmlns:a16="http://schemas.microsoft.com/office/drawing/2014/main" id="{E195AA04-EB72-41E3-A193-72F1777EED46}"/>
              </a:ext>
            </a:extLst>
          </p:cNvPr>
          <p:cNvSpPr/>
          <p:nvPr/>
        </p:nvSpPr>
        <p:spPr>
          <a:xfrm>
            <a:off x="9421539" y="4035294"/>
            <a:ext cx="1309347" cy="262088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0AFE32-B878-479F-80CF-1056FB0A4636}"/>
              </a:ext>
            </a:extLst>
          </p:cNvPr>
          <p:cNvSpPr txBox="1"/>
          <p:nvPr/>
        </p:nvSpPr>
        <p:spPr>
          <a:xfrm>
            <a:off x="976289" y="4264591"/>
            <a:ext cx="2335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교통량</a:t>
            </a:r>
            <a:r>
              <a:rPr lang="en-US" altLang="ko-KR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3283DA-91F5-4BA9-99D6-7C6E2C0E204A}"/>
              </a:ext>
            </a:extLst>
          </p:cNvPr>
          <p:cNvSpPr txBox="1"/>
          <p:nvPr/>
        </p:nvSpPr>
        <p:spPr>
          <a:xfrm>
            <a:off x="431025" y="5503501"/>
            <a:ext cx="33011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도로의 </a:t>
            </a:r>
            <a:endParaRPr lang="en-US" altLang="ko-KR" sz="2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 통행량 확인</a:t>
            </a: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FD930C31-F999-4F53-94A1-1C8557A82D60}"/>
              </a:ext>
            </a:extLst>
          </p:cNvPr>
          <p:cNvSpPr/>
          <p:nvPr/>
        </p:nvSpPr>
        <p:spPr>
          <a:xfrm>
            <a:off x="5617467" y="4086546"/>
            <a:ext cx="813002" cy="348840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ABC443-D828-4D63-871A-F5EF32C093D9}"/>
              </a:ext>
            </a:extLst>
          </p:cNvPr>
          <p:cNvSpPr txBox="1"/>
          <p:nvPr/>
        </p:nvSpPr>
        <p:spPr>
          <a:xfrm>
            <a:off x="3871466" y="5490395"/>
            <a:ext cx="402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겨울철 날씨에 영향을 받는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 사고 다발 구역의 위치 확인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0C3203-91E6-4C0C-AB6A-41FE0EEC530F}"/>
              </a:ext>
            </a:extLst>
          </p:cNvPr>
          <p:cNvSpPr txBox="1"/>
          <p:nvPr/>
        </p:nvSpPr>
        <p:spPr>
          <a:xfrm>
            <a:off x="8247968" y="5463953"/>
            <a:ext cx="365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겨울철 날씨에 영향을 받는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 체증 구역의 위치 확인</a:t>
            </a: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7ADFA6FC-DD24-40E1-A77B-518909F9CAD0}"/>
              </a:ext>
            </a:extLst>
          </p:cNvPr>
          <p:cNvSpPr/>
          <p:nvPr/>
        </p:nvSpPr>
        <p:spPr>
          <a:xfrm>
            <a:off x="5231814" y="4464727"/>
            <a:ext cx="1584309" cy="288297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8AEC7171-3921-4251-AF02-21A8C492D937}"/>
              </a:ext>
            </a:extLst>
          </p:cNvPr>
          <p:cNvSpPr/>
          <p:nvPr/>
        </p:nvSpPr>
        <p:spPr>
          <a:xfrm>
            <a:off x="9284057" y="4312795"/>
            <a:ext cx="1584309" cy="262088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1EC75C-3DA1-473F-ABC7-EC345EC38A0A}"/>
              </a:ext>
            </a:extLst>
          </p:cNvPr>
          <p:cNvSpPr txBox="1"/>
          <p:nvPr/>
        </p:nvSpPr>
        <p:spPr>
          <a:xfrm>
            <a:off x="4943449" y="4081443"/>
            <a:ext cx="21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겨울철 </a:t>
            </a:r>
            <a:endParaRPr lang="en-US" altLang="ko-KR" sz="20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교통사고 건수</a:t>
            </a: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503E186E-4F27-46A4-9DB9-ED920A98BE9F}"/>
              </a:ext>
            </a:extLst>
          </p:cNvPr>
          <p:cNvSpPr/>
          <p:nvPr/>
        </p:nvSpPr>
        <p:spPr>
          <a:xfrm>
            <a:off x="9481052" y="4600810"/>
            <a:ext cx="1190316" cy="262088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C3572B-E8C8-44F5-93F0-2ABAF0722192}"/>
              </a:ext>
            </a:extLst>
          </p:cNvPr>
          <p:cNvSpPr txBox="1"/>
          <p:nvPr/>
        </p:nvSpPr>
        <p:spPr>
          <a:xfrm>
            <a:off x="8449459" y="3986691"/>
            <a:ext cx="325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 온 날과 </a:t>
            </a:r>
            <a:br>
              <a:rPr lang="en-US" altLang="ko-KR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오지 않은 날의 </a:t>
            </a:r>
            <a:endParaRPr lang="en-US" altLang="ko-KR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편차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1FC39-5474-4F0D-B847-33AEC906198A}"/>
              </a:ext>
            </a:extLst>
          </p:cNvPr>
          <p:cNvSpPr txBox="1"/>
          <p:nvPr/>
        </p:nvSpPr>
        <p:spPr>
          <a:xfrm>
            <a:off x="463884" y="2062054"/>
            <a:ext cx="3301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endParaRPr lang="en-US" altLang="ko-KR" sz="2400" b="1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도로별</a:t>
            </a:r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교통량 데이터</a:t>
            </a:r>
            <a:endParaRPr lang="ko-KR" altLang="en-US" sz="2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E6E03E8-D79B-4784-A464-1547127D350D}"/>
              </a:ext>
            </a:extLst>
          </p:cNvPr>
          <p:cNvSpPr/>
          <p:nvPr/>
        </p:nvSpPr>
        <p:spPr>
          <a:xfrm rot="5400000">
            <a:off x="1869585" y="2849612"/>
            <a:ext cx="424031" cy="84714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ECE803-FE6F-45D6-81B4-C1A780255FA6}"/>
              </a:ext>
            </a:extLst>
          </p:cNvPr>
          <p:cNvSpPr txBox="1"/>
          <p:nvPr/>
        </p:nvSpPr>
        <p:spPr>
          <a:xfrm>
            <a:off x="4445425" y="2062054"/>
            <a:ext cx="3301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2018~2020</a:t>
            </a:r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endParaRPr lang="en-US" altLang="ko-KR" sz="2400" b="1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도로별</a:t>
            </a:r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교통사고 데이터</a:t>
            </a:r>
            <a:endParaRPr lang="ko-KR" altLang="en-US" sz="2400" dirty="0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E199CF9C-F1EB-4A76-8B8C-6861D662B407}"/>
              </a:ext>
            </a:extLst>
          </p:cNvPr>
          <p:cNvSpPr/>
          <p:nvPr/>
        </p:nvSpPr>
        <p:spPr>
          <a:xfrm rot="5400000">
            <a:off x="5851126" y="2849612"/>
            <a:ext cx="424031" cy="84714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BA58B2-B3FF-4751-862F-C35C2875B399}"/>
              </a:ext>
            </a:extLst>
          </p:cNvPr>
          <p:cNvSpPr txBox="1"/>
          <p:nvPr/>
        </p:nvSpPr>
        <p:spPr>
          <a:xfrm>
            <a:off x="8426966" y="2045074"/>
            <a:ext cx="3301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endParaRPr lang="en-US" altLang="ko-KR" sz="2400" b="1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도로별</a:t>
            </a:r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차량 속도 데이터</a:t>
            </a:r>
            <a:endParaRPr lang="ko-KR" altLang="en-US" sz="2400" dirty="0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5178A3DC-CD67-41CE-9466-FCD8813EE45F}"/>
              </a:ext>
            </a:extLst>
          </p:cNvPr>
          <p:cNvSpPr/>
          <p:nvPr/>
        </p:nvSpPr>
        <p:spPr>
          <a:xfrm rot="5400000">
            <a:off x="9832667" y="2832632"/>
            <a:ext cx="424031" cy="84714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4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FCA5F3F-1800-422A-876F-D07B5026BA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76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8F49C8-A8D3-4220-B2CE-9E15315588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7BCB4A-A3CD-4040-BC64-B967AE4E3570}"/>
              </a:ext>
            </a:extLst>
          </p:cNvPr>
          <p:cNvGrpSpPr/>
          <p:nvPr/>
        </p:nvGrpSpPr>
        <p:grpSpPr>
          <a:xfrm>
            <a:off x="416015" y="1214875"/>
            <a:ext cx="8279256" cy="461665"/>
            <a:chOff x="362708" y="1142163"/>
            <a:chExt cx="6842360" cy="41969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C2E431-E759-466F-AF65-A37C5162FE89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19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클러스터링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A701E52-667C-4DB7-9C7F-A130A6E9CD5C}"/>
                </a:ext>
              </a:extLst>
            </p:cNvPr>
            <p:cNvSpPr/>
            <p:nvPr/>
          </p:nvSpPr>
          <p:spPr>
            <a:xfrm>
              <a:off x="362708" y="1179808"/>
              <a:ext cx="86627" cy="35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367FB33-C909-425A-8484-5252A2D5A08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046" y="1787140"/>
            <a:ext cx="5322903" cy="38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77D35479-7306-4343-B4DD-572AE8664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58" y="2740427"/>
            <a:ext cx="6611218" cy="23836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78DF48-B1A6-41D5-BC48-EBA24B81EB2C}"/>
              </a:ext>
            </a:extLst>
          </p:cNvPr>
          <p:cNvSpPr txBox="1"/>
          <p:nvPr/>
        </p:nvSpPr>
        <p:spPr>
          <a:xfrm>
            <a:off x="5322903" y="1632305"/>
            <a:ext cx="9305317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요인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운전자요소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대상으로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K-means Clustering </a:t>
            </a:r>
            <a:r>
              <a:rPr lang="ko-KR" altLang="en-US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 사용하여 군집분석</a:t>
            </a:r>
          </a:p>
        </p:txBody>
      </p:sp>
    </p:spTree>
    <p:extLst>
      <p:ext uri="{BB962C8B-B14F-4D97-AF65-F5344CB8AC3E}">
        <p14:creationId xmlns:p14="http://schemas.microsoft.com/office/powerpoint/2010/main" val="227240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31779961-F417-40E1-8C1A-F01F055ED7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7169"/>
            <a:ext cx="12192000" cy="9947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E39CBF-D8B7-418D-A791-700DD7BB1B83}"/>
              </a:ext>
            </a:extLst>
          </p:cNvPr>
          <p:cNvSpPr/>
          <p:nvPr/>
        </p:nvSpPr>
        <p:spPr>
          <a:xfrm>
            <a:off x="308456" y="1758041"/>
            <a:ext cx="3740589" cy="4741333"/>
          </a:xfrm>
          <a:prstGeom prst="rect">
            <a:avLst/>
          </a:prstGeom>
          <a:solidFill>
            <a:srgbClr val="DAE3F3">
              <a:alpha val="11000"/>
            </a:srgb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75A123-5317-4D8F-8C38-9136DAE5A773}"/>
              </a:ext>
            </a:extLst>
          </p:cNvPr>
          <p:cNvSpPr/>
          <p:nvPr/>
        </p:nvSpPr>
        <p:spPr>
          <a:xfrm>
            <a:off x="4249101" y="1758041"/>
            <a:ext cx="3740589" cy="4741333"/>
          </a:xfrm>
          <a:prstGeom prst="rect">
            <a:avLst/>
          </a:prstGeom>
          <a:solidFill>
            <a:srgbClr val="DAE3F3">
              <a:alpha val="11000"/>
            </a:srgb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8F49C8-A8D3-4220-B2CE-9E15315588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417FD979-5BEF-488B-9B8D-8F6BB88E6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09" y="5209485"/>
            <a:ext cx="3615092" cy="150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latinLnBrk="0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군집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도로들은 다른 군집의 도로보다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상대적으로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교통량이 많았음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1832E18-A112-4671-91D5-0983FEA1F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157" y="1979816"/>
            <a:ext cx="25712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전체 교통량 평균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Boxplot</a:t>
            </a: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7C69C6-27B5-4EBE-A6F8-7BB16B0F6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421" y="1977992"/>
            <a:ext cx="29688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겨울철 교통사고 건수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Boxplot</a:t>
            </a: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776E348-A873-42F0-8F1A-C8E44FF64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8520" y="1984377"/>
            <a:ext cx="19172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속도 편차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Boxplot</a:t>
            </a: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FCD67F1-8697-4EB1-948C-0C9A0B89FC60}"/>
              </a:ext>
            </a:extLst>
          </p:cNvPr>
          <p:cNvGrpSpPr/>
          <p:nvPr/>
        </p:nvGrpSpPr>
        <p:grpSpPr>
          <a:xfrm>
            <a:off x="362708" y="1142163"/>
            <a:ext cx="6842360" cy="461665"/>
            <a:chOff x="362708" y="1142163"/>
            <a:chExt cx="6842360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3F52E8-A637-44D9-AEDB-323759200D1F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군집분석 </a:t>
              </a:r>
              <a:r>
                <a:rPr lang="en-US" altLang="ko-KR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Boxplot</a:t>
              </a:r>
              <a:endPara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53393EA-8381-439A-BC80-49EBFC71D1BB}"/>
                </a:ext>
              </a:extLst>
            </p:cNvPr>
            <p:cNvSpPr/>
            <p:nvPr/>
          </p:nvSpPr>
          <p:spPr>
            <a:xfrm>
              <a:off x="362708" y="1202387"/>
              <a:ext cx="86627" cy="35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143B849E-B399-4EF6-898A-7D76C9A16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10" y="5159269"/>
            <a:ext cx="3615092" cy="1556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latinLnBrk="0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군집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도로들은 다른 군집의 도로보다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겨울철 교통사고 건수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많았음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latinLnBrk="0">
              <a:lnSpc>
                <a:spcPct val="200000"/>
              </a:lnSpc>
            </a:pP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82D4A9-53E1-46C6-91C0-B3CB77296B89}"/>
              </a:ext>
            </a:extLst>
          </p:cNvPr>
          <p:cNvSpPr/>
          <p:nvPr/>
        </p:nvSpPr>
        <p:spPr>
          <a:xfrm>
            <a:off x="8167711" y="1758041"/>
            <a:ext cx="3740589" cy="4741333"/>
          </a:xfrm>
          <a:prstGeom prst="rect">
            <a:avLst/>
          </a:prstGeom>
          <a:solidFill>
            <a:srgbClr val="DAE3F3">
              <a:alpha val="11000"/>
            </a:srgb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41">
            <a:extLst>
              <a:ext uri="{FF2B5EF4-FFF2-40B4-BE49-F238E27FC236}">
                <a16:creationId xmlns:a16="http://schemas.microsoft.com/office/drawing/2014/main" id="{236695C1-FA61-40CB-8C35-771FA374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3582" y="2327145"/>
            <a:ext cx="3927753" cy="27420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6C928B-E861-4F5E-A8BF-406ADFABB0F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3447" y="2285562"/>
            <a:ext cx="4024259" cy="27800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9578DC09-1181-4AB5-8E97-08177BA97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615" y="5159269"/>
            <a:ext cx="3615092" cy="10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latinLnBrk="0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군집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도로들은 다른 군집의 도로보다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눈이 왔을 때 차량통행속도 저하가 큼</a:t>
            </a:r>
            <a:endParaRPr kumimoji="0" lang="ko-KR" altLang="en-US" b="0" i="0" u="none" strike="noStrike" cap="none" normalizeH="0" baseline="0" dirty="0">
              <a:ln>
                <a:noFill/>
              </a:ln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473C53-63DF-4665-B3D3-D9814E2697DA}"/>
              </a:ext>
            </a:extLst>
          </p:cNvPr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842" y="2377366"/>
            <a:ext cx="3561449" cy="26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5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0524CD30-3199-4BCB-823C-6B7794B6F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7169"/>
            <a:ext cx="12192000" cy="9947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E39CBF-D8B7-418D-A791-700DD7BB1B83}"/>
              </a:ext>
            </a:extLst>
          </p:cNvPr>
          <p:cNvSpPr/>
          <p:nvPr/>
        </p:nvSpPr>
        <p:spPr>
          <a:xfrm>
            <a:off x="308456" y="1758041"/>
            <a:ext cx="3740589" cy="4741333"/>
          </a:xfrm>
          <a:prstGeom prst="rect">
            <a:avLst/>
          </a:prstGeom>
          <a:solidFill>
            <a:srgbClr val="DAE3F3">
              <a:alpha val="11000"/>
            </a:srgb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75A123-5317-4D8F-8C38-9136DAE5A773}"/>
              </a:ext>
            </a:extLst>
          </p:cNvPr>
          <p:cNvSpPr/>
          <p:nvPr/>
        </p:nvSpPr>
        <p:spPr>
          <a:xfrm>
            <a:off x="4249101" y="1758041"/>
            <a:ext cx="3740589" cy="4741333"/>
          </a:xfrm>
          <a:prstGeom prst="rect">
            <a:avLst/>
          </a:prstGeom>
          <a:solidFill>
            <a:srgbClr val="DAE3F3">
              <a:alpha val="11000"/>
            </a:srgb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8F49C8-A8D3-4220-B2CE-9E15315588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417FD979-5BEF-488B-9B8D-8F6BB88E6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09" y="5209485"/>
            <a:ext cx="3615092" cy="150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latinLnBrk="0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군집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도로들은 다른 군집의 도로보다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상대적으로 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교통량이 많았음</a:t>
            </a:r>
            <a:endParaRPr kumimoji="0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anose="05000000000000000000" pitchFamily="2" charset="2"/>
            </a:endParaRP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1832E18-A112-4671-91D5-0983FEA1F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157" y="1979816"/>
            <a:ext cx="25712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전체 교통량 평균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Boxplot</a:t>
            </a: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37C69C6-27B5-4EBE-A6F8-7BB16B0F6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421" y="1977992"/>
            <a:ext cx="29688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겨울철 교통사고 건수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Boxplot</a:t>
            </a: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776E348-A873-42F0-8F1A-C8E44FF64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8520" y="1984377"/>
            <a:ext cx="19172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속도 편차 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rPr>
              <a:t>Boxplot</a:t>
            </a:r>
            <a:endParaRPr kumimoji="0" lang="en-US" altLang="ko-K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FCD67F1-8697-4EB1-948C-0C9A0B89FC60}"/>
              </a:ext>
            </a:extLst>
          </p:cNvPr>
          <p:cNvGrpSpPr/>
          <p:nvPr/>
        </p:nvGrpSpPr>
        <p:grpSpPr>
          <a:xfrm>
            <a:off x="362708" y="1142163"/>
            <a:ext cx="6842360" cy="461665"/>
            <a:chOff x="362708" y="1142163"/>
            <a:chExt cx="6842360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3F52E8-A637-44D9-AEDB-323759200D1F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군집분석 </a:t>
              </a:r>
              <a:r>
                <a:rPr lang="en-US" altLang="ko-KR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Boxplot</a:t>
              </a:r>
              <a:endPara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53393EA-8381-439A-BC80-49EBFC71D1BB}"/>
                </a:ext>
              </a:extLst>
            </p:cNvPr>
            <p:cNvSpPr/>
            <p:nvPr/>
          </p:nvSpPr>
          <p:spPr>
            <a:xfrm>
              <a:off x="362708" y="1202387"/>
              <a:ext cx="86627" cy="35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143B849E-B399-4EF6-898A-7D76C9A16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10" y="5159269"/>
            <a:ext cx="3615092" cy="1556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latinLnBrk="0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군집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도로들은 다른 군집의 도로보다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겨울철 교통사고 건수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많았음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latinLnBrk="0">
              <a:lnSpc>
                <a:spcPct val="200000"/>
              </a:lnSpc>
            </a:pP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82D4A9-53E1-46C6-91C0-B3CB77296B89}"/>
              </a:ext>
            </a:extLst>
          </p:cNvPr>
          <p:cNvSpPr/>
          <p:nvPr/>
        </p:nvSpPr>
        <p:spPr>
          <a:xfrm>
            <a:off x="8167711" y="1758041"/>
            <a:ext cx="3740589" cy="4741333"/>
          </a:xfrm>
          <a:prstGeom prst="rect">
            <a:avLst/>
          </a:prstGeom>
          <a:solidFill>
            <a:srgbClr val="DAE3F3">
              <a:alpha val="11000"/>
            </a:srgb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41">
            <a:extLst>
              <a:ext uri="{FF2B5EF4-FFF2-40B4-BE49-F238E27FC236}">
                <a16:creationId xmlns:a16="http://schemas.microsoft.com/office/drawing/2014/main" id="{236695C1-FA61-40CB-8C35-771FA374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3582" y="2327145"/>
            <a:ext cx="3927753" cy="27420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6C928B-E861-4F5E-A8BF-406ADFABB0F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3447" y="2285562"/>
            <a:ext cx="4024259" cy="27800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9578DC09-1181-4AB5-8E97-08177BA97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615" y="5159269"/>
            <a:ext cx="3615092" cy="10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latinLnBrk="0">
              <a:lnSpc>
                <a:spcPct val="200000"/>
              </a:lnSpc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kumimoji="0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번 군집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도로들은 다른 군집의 도로보다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눈이 왔을 때 차량통행속도 저하가 큼</a:t>
            </a:r>
            <a:endParaRPr kumimoji="0" lang="ko-KR" altLang="en-US" b="0" i="0" u="none" strike="noStrike" cap="none" normalizeH="0" baseline="0" dirty="0">
              <a:ln>
                <a:noFill/>
              </a:ln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3C05FD-8446-455B-8C44-586F301C5B88}"/>
              </a:ext>
            </a:extLst>
          </p:cNvPr>
          <p:cNvSpPr/>
          <p:nvPr/>
        </p:nvSpPr>
        <p:spPr>
          <a:xfrm>
            <a:off x="8176209" y="1775922"/>
            <a:ext cx="3707335" cy="47234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098DAB-4F67-424A-A6D3-F25E8405ED74}"/>
              </a:ext>
            </a:extLst>
          </p:cNvPr>
          <p:cNvSpPr/>
          <p:nvPr/>
        </p:nvSpPr>
        <p:spPr>
          <a:xfrm>
            <a:off x="308455" y="1775922"/>
            <a:ext cx="3740589" cy="4741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473C53-63DF-4665-B3D3-D9814E2697DA}"/>
              </a:ext>
            </a:extLst>
          </p:cNvPr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842" y="2377366"/>
            <a:ext cx="3561449" cy="26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1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5B313B0-A95F-465B-9194-05CFA69AB149}"/>
              </a:ext>
            </a:extLst>
          </p:cNvPr>
          <p:cNvSpPr/>
          <p:nvPr/>
        </p:nvSpPr>
        <p:spPr>
          <a:xfrm>
            <a:off x="6234203" y="4709762"/>
            <a:ext cx="2817462" cy="44744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F04709-12DB-4F0B-9FE5-474250CE57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5C45C01-7E39-4B02-B857-C1CE779AC2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3AA83EA-4377-45AD-A0A8-675EBE0E792B}"/>
              </a:ext>
            </a:extLst>
          </p:cNvPr>
          <p:cNvGrpSpPr/>
          <p:nvPr/>
        </p:nvGrpSpPr>
        <p:grpSpPr>
          <a:xfrm>
            <a:off x="362708" y="1142163"/>
            <a:ext cx="6842360" cy="461665"/>
            <a:chOff x="362708" y="1142163"/>
            <a:chExt cx="6842360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2223AF-42F4-4DBF-A329-26CAA09CF734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군집분석 </a:t>
              </a:r>
              <a:r>
                <a:rPr lang="en-US" altLang="ko-KR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</a:t>
              </a:r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최종도로 확인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885DDE-0C78-49DC-9E65-92812433CEA9}"/>
                </a:ext>
              </a:extLst>
            </p:cNvPr>
            <p:cNvSpPr/>
            <p:nvPr/>
          </p:nvSpPr>
          <p:spPr>
            <a:xfrm>
              <a:off x="362708" y="1223353"/>
              <a:ext cx="86627" cy="35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18DA27D-507A-429E-8E73-64CC914CB63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4068" y="2114931"/>
            <a:ext cx="4841692" cy="3442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3CB15C-0C38-408C-AAF2-275A360E90CA}"/>
              </a:ext>
            </a:extLst>
          </p:cNvPr>
          <p:cNvSpPr txBox="1"/>
          <p:nvPr/>
        </p:nvSpPr>
        <p:spPr>
          <a:xfrm>
            <a:off x="687271" y="5939233"/>
            <a:ext cx="549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Boxplot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확인하여 최종적으로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번 군집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57E18-277D-4C96-A4AE-215EAF8CCF58}"/>
              </a:ext>
            </a:extLst>
          </p:cNvPr>
          <p:cNvSpPr txBox="1"/>
          <p:nvPr/>
        </p:nvSpPr>
        <p:spPr>
          <a:xfrm>
            <a:off x="6184822" y="1495736"/>
            <a:ext cx="5486214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29498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b="1" dirty="0">
                <a:solidFill>
                  <a:srgbClr val="29498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군집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전체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76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도로에 비해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29498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교통량이 약 </a:t>
            </a:r>
            <a:r>
              <a:rPr lang="en-US" altLang="ko-KR" sz="2000" b="1" dirty="0">
                <a:solidFill>
                  <a:srgbClr val="29498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b="1" dirty="0">
                <a:solidFill>
                  <a:srgbClr val="29498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 이상 많고 </a:t>
            </a:r>
            <a:endParaRPr lang="en-US" altLang="ko-KR" sz="2000" b="1" dirty="0">
              <a:solidFill>
                <a:srgbClr val="29498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 온 날과 안 온 날의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29498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편차도 </a:t>
            </a:r>
            <a:r>
              <a:rPr lang="en-US" altLang="ko-KR" sz="2000" b="1" dirty="0">
                <a:solidFill>
                  <a:srgbClr val="29498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b="1" dirty="0">
                <a:solidFill>
                  <a:srgbClr val="29498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 이상 큰 것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알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C4DCAC-3FEF-4071-A468-EDE71013F9D9}"/>
              </a:ext>
            </a:extLst>
          </p:cNvPr>
          <p:cNvSpPr/>
          <p:nvPr/>
        </p:nvSpPr>
        <p:spPr>
          <a:xfrm>
            <a:off x="6204554" y="3928474"/>
            <a:ext cx="2325475" cy="44744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F1521D-DB95-47B7-BE4C-5AA200A6B279}"/>
              </a:ext>
            </a:extLst>
          </p:cNvPr>
          <p:cNvSpPr txBox="1"/>
          <p:nvPr/>
        </p:nvSpPr>
        <p:spPr>
          <a:xfrm>
            <a:off x="7947820" y="4120036"/>
            <a:ext cx="10433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1501.15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EE5A85C-6677-4B73-B759-2538A1F0E808}"/>
              </a:ext>
            </a:extLst>
          </p:cNvPr>
          <p:cNvSpPr/>
          <p:nvPr/>
        </p:nvSpPr>
        <p:spPr>
          <a:xfrm>
            <a:off x="6216273" y="4488991"/>
            <a:ext cx="5218044" cy="4474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09569F-57EC-4A9F-BE22-95300556CE1C}"/>
              </a:ext>
            </a:extLst>
          </p:cNvPr>
          <p:cNvSpPr txBox="1"/>
          <p:nvPr/>
        </p:nvSpPr>
        <p:spPr>
          <a:xfrm>
            <a:off x="10894288" y="4521955"/>
            <a:ext cx="104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2949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17.782</a:t>
            </a:r>
            <a:endParaRPr lang="ko-KR" altLang="en-US" b="1" dirty="0">
              <a:solidFill>
                <a:srgbClr val="29498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CB6B75-368C-4850-8109-826E9B606904}"/>
              </a:ext>
            </a:extLst>
          </p:cNvPr>
          <p:cNvSpPr txBox="1"/>
          <p:nvPr/>
        </p:nvSpPr>
        <p:spPr>
          <a:xfrm>
            <a:off x="8384658" y="4926863"/>
            <a:ext cx="10433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7.212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821A5B-50D3-4135-8FDA-72036AE0741A}"/>
              </a:ext>
            </a:extLst>
          </p:cNvPr>
          <p:cNvSpPr txBox="1"/>
          <p:nvPr/>
        </p:nvSpPr>
        <p:spPr>
          <a:xfrm>
            <a:off x="5630155" y="4531756"/>
            <a:ext cx="18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속도 편차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1788BF3-696B-4602-BE26-22F0ACD9273E}"/>
              </a:ext>
            </a:extLst>
          </p:cNvPr>
          <p:cNvSpPr/>
          <p:nvPr/>
        </p:nvSpPr>
        <p:spPr>
          <a:xfrm>
            <a:off x="6204554" y="5690898"/>
            <a:ext cx="5341987" cy="40839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A3869A-9404-407A-BFC4-BBAFBAB75C8A}"/>
              </a:ext>
            </a:extLst>
          </p:cNvPr>
          <p:cNvGrpSpPr/>
          <p:nvPr/>
        </p:nvGrpSpPr>
        <p:grpSpPr>
          <a:xfrm>
            <a:off x="8708959" y="6308565"/>
            <a:ext cx="3907284" cy="440175"/>
            <a:chOff x="6959600" y="1057210"/>
            <a:chExt cx="3907284" cy="44017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D1D89FD-784B-464C-BD80-67CBDC6959D8}"/>
                </a:ext>
              </a:extLst>
            </p:cNvPr>
            <p:cNvSpPr/>
            <p:nvPr/>
          </p:nvSpPr>
          <p:spPr>
            <a:xfrm>
              <a:off x="6959600" y="1142163"/>
              <a:ext cx="1911893" cy="84817"/>
            </a:xfrm>
            <a:prstGeom prst="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D47EF5-011A-47F1-85D9-9A64EB65334C}"/>
                </a:ext>
              </a:extLst>
            </p:cNvPr>
            <p:cNvSpPr/>
            <p:nvPr/>
          </p:nvSpPr>
          <p:spPr>
            <a:xfrm>
              <a:off x="6959600" y="1339561"/>
              <a:ext cx="1911893" cy="84817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765282-CDF2-444A-AAF4-F7160DB4C378}"/>
                </a:ext>
              </a:extLst>
            </p:cNvPr>
            <p:cNvSpPr txBox="1"/>
            <p:nvPr/>
          </p:nvSpPr>
          <p:spPr>
            <a:xfrm>
              <a:off x="8871493" y="1057210"/>
              <a:ext cx="19953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번 군집 평균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373BF0-20BD-4D33-937F-D4666052D068}"/>
                </a:ext>
              </a:extLst>
            </p:cNvPr>
            <p:cNvSpPr txBox="1"/>
            <p:nvPr/>
          </p:nvSpPr>
          <p:spPr>
            <a:xfrm>
              <a:off x="8871493" y="1266553"/>
              <a:ext cx="199539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도로별</a:t>
              </a: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전체 평균</a:t>
              </a: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3CB503B-065B-41CB-AFCD-FD7791F6A95F}"/>
              </a:ext>
            </a:extLst>
          </p:cNvPr>
          <p:cNvSpPr/>
          <p:nvPr/>
        </p:nvSpPr>
        <p:spPr>
          <a:xfrm>
            <a:off x="6214471" y="3629102"/>
            <a:ext cx="5218044" cy="4474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6C7F6D-9728-4368-BCFC-1E3D2E4FF6AD}"/>
              </a:ext>
            </a:extLst>
          </p:cNvPr>
          <p:cNvSpPr txBox="1"/>
          <p:nvPr/>
        </p:nvSpPr>
        <p:spPr>
          <a:xfrm>
            <a:off x="5606537" y="3690940"/>
            <a:ext cx="18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전체 교통량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EAD0E7-6FB2-4EA5-A960-9E803DC78198}"/>
              </a:ext>
            </a:extLst>
          </p:cNvPr>
          <p:cNvSpPr txBox="1"/>
          <p:nvPr/>
        </p:nvSpPr>
        <p:spPr>
          <a:xfrm>
            <a:off x="10920779" y="3690940"/>
            <a:ext cx="1043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rgbClr val="2949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4171.55</a:t>
            </a:r>
            <a:endParaRPr lang="ko-KR" altLang="en-US" sz="1600" b="1" dirty="0">
              <a:solidFill>
                <a:srgbClr val="29498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75CB888-0FF8-40E0-90AD-3EF0954ACFB5}"/>
              </a:ext>
            </a:extLst>
          </p:cNvPr>
          <p:cNvSpPr/>
          <p:nvPr/>
        </p:nvSpPr>
        <p:spPr>
          <a:xfrm>
            <a:off x="6215741" y="5407921"/>
            <a:ext cx="5218044" cy="4474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986DB-E323-490E-8DBE-E95E4067643E}"/>
              </a:ext>
            </a:extLst>
          </p:cNvPr>
          <p:cNvSpPr txBox="1"/>
          <p:nvPr/>
        </p:nvSpPr>
        <p:spPr>
          <a:xfrm>
            <a:off x="5630723" y="5396668"/>
            <a:ext cx="18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교통사고 건수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F5F9C5-349E-4B55-8940-8BAF6F13DE92}"/>
              </a:ext>
            </a:extLst>
          </p:cNvPr>
          <p:cNvSpPr txBox="1"/>
          <p:nvPr/>
        </p:nvSpPr>
        <p:spPr>
          <a:xfrm>
            <a:off x="10994520" y="5414681"/>
            <a:ext cx="89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2949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1.276</a:t>
            </a:r>
            <a:endParaRPr lang="ko-KR" altLang="en-US" b="1" dirty="0">
              <a:solidFill>
                <a:srgbClr val="29498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64B37E-D3C1-4078-A3C7-4C556F6B7E5B}"/>
              </a:ext>
            </a:extLst>
          </p:cNvPr>
          <p:cNvSpPr txBox="1"/>
          <p:nvPr/>
        </p:nvSpPr>
        <p:spPr>
          <a:xfrm>
            <a:off x="10765917" y="5849150"/>
            <a:ext cx="10433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1.286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EC2046C-D8E2-4FA4-ACCF-CBC5909336D5}"/>
              </a:ext>
            </a:extLst>
          </p:cNvPr>
          <p:cNvSpPr/>
          <p:nvPr/>
        </p:nvSpPr>
        <p:spPr>
          <a:xfrm>
            <a:off x="310972" y="1798064"/>
            <a:ext cx="5182809" cy="474133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1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F04709-12DB-4F0B-9FE5-474250CE57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2"/>
            <a:ext cx="12192000" cy="99475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5C45C01-7E39-4B02-B857-C1CE779AC2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3AA83EA-4377-45AD-A0A8-675EBE0E792B}"/>
              </a:ext>
            </a:extLst>
          </p:cNvPr>
          <p:cNvGrpSpPr/>
          <p:nvPr/>
        </p:nvGrpSpPr>
        <p:grpSpPr>
          <a:xfrm>
            <a:off x="310920" y="1037377"/>
            <a:ext cx="6842360" cy="461665"/>
            <a:chOff x="362708" y="1142163"/>
            <a:chExt cx="6842360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2223AF-42F4-4DBF-A329-26CAA09CF734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도로 중 세부 설치 지점 확인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885DDE-0C78-49DC-9E65-92812433CEA9}"/>
                </a:ext>
              </a:extLst>
            </p:cNvPr>
            <p:cNvSpPr/>
            <p:nvPr/>
          </p:nvSpPr>
          <p:spPr>
            <a:xfrm>
              <a:off x="362708" y="1190695"/>
              <a:ext cx="86627" cy="35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F766D1A3-C4F4-4827-8B0F-9A2DDA5BFDA2}"/>
              </a:ext>
            </a:extLst>
          </p:cNvPr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2"/>
          <a:stretch/>
        </p:blipFill>
        <p:spPr>
          <a:xfrm>
            <a:off x="527427" y="2584471"/>
            <a:ext cx="4652478" cy="1952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0A84F6-BD04-470E-9544-071CB1A6BB46}"/>
              </a:ext>
            </a:extLst>
          </p:cNvPr>
          <p:cNvSpPr txBox="1"/>
          <p:nvPr/>
        </p:nvSpPr>
        <p:spPr>
          <a:xfrm>
            <a:off x="1358653" y="4567063"/>
            <a:ext cx="2990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 온 날 교통 속도의 범위</a:t>
            </a:r>
          </a:p>
        </p:txBody>
      </p:sp>
      <p:pic>
        <p:nvPicPr>
          <p:cNvPr id="11" name="그림 10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4740611E-E2B0-4DEF-A217-F7362F0C26B8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3280" y="2543479"/>
            <a:ext cx="2883740" cy="2035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19B1EB-44B2-406E-8E5B-017FF0362ECF}"/>
              </a:ext>
            </a:extLst>
          </p:cNvPr>
          <p:cNvSpPr txBox="1"/>
          <p:nvPr/>
        </p:nvSpPr>
        <p:spPr>
          <a:xfrm>
            <a:off x="8089009" y="4605246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 오지 않은 날 교통 속도의 범위</a:t>
            </a:r>
          </a:p>
        </p:txBody>
      </p:sp>
      <p:pic>
        <p:nvPicPr>
          <p:cNvPr id="17" name="그림 16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0E1BCCA8-45C2-4EB9-9C5A-86EFDFD6CBA4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03"/>
          <a:stretch/>
        </p:blipFill>
        <p:spPr>
          <a:xfrm>
            <a:off x="10639908" y="2572781"/>
            <a:ext cx="1169150" cy="195281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3FA17D-68E6-40C7-AE9E-E47D69B3E267}"/>
              </a:ext>
            </a:extLst>
          </p:cNvPr>
          <p:cNvGrpSpPr/>
          <p:nvPr/>
        </p:nvGrpSpPr>
        <p:grpSpPr>
          <a:xfrm>
            <a:off x="10223607" y="3582353"/>
            <a:ext cx="173282" cy="37785"/>
            <a:chOff x="4560570" y="3144192"/>
            <a:chExt cx="3516630" cy="947748"/>
          </a:xfrm>
          <a:solidFill>
            <a:srgbClr val="BABABA"/>
          </a:solidFill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1896DE-FA47-4FB8-BC8C-FAC8D711810F}"/>
                </a:ext>
              </a:extLst>
            </p:cNvPr>
            <p:cNvSpPr/>
            <p:nvPr/>
          </p:nvSpPr>
          <p:spPr>
            <a:xfrm>
              <a:off x="4560570" y="3177540"/>
              <a:ext cx="914400" cy="914400"/>
            </a:xfrm>
            <a:prstGeom prst="ellipse">
              <a:avLst/>
            </a:pr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8993DA8-DF7B-4EF9-8E29-80DC0760A4B8}"/>
                </a:ext>
              </a:extLst>
            </p:cNvPr>
            <p:cNvSpPr/>
            <p:nvPr/>
          </p:nvSpPr>
          <p:spPr>
            <a:xfrm>
              <a:off x="5861685" y="3144192"/>
              <a:ext cx="914400" cy="914400"/>
            </a:xfrm>
            <a:prstGeom prst="ellipse">
              <a:avLst/>
            </a:pr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D67BB68-DA73-4E3B-811B-9594114E0A32}"/>
                </a:ext>
              </a:extLst>
            </p:cNvPr>
            <p:cNvSpPr/>
            <p:nvPr/>
          </p:nvSpPr>
          <p:spPr>
            <a:xfrm>
              <a:off x="7162800" y="3144192"/>
              <a:ext cx="914400" cy="914400"/>
            </a:xfrm>
            <a:prstGeom prst="ellipse">
              <a:avLst/>
            </a:prstGeom>
            <a:grpFill/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4291F7-6DDB-4B99-A64C-1925F5C34F02}"/>
              </a:ext>
            </a:extLst>
          </p:cNvPr>
          <p:cNvSpPr/>
          <p:nvPr/>
        </p:nvSpPr>
        <p:spPr>
          <a:xfrm>
            <a:off x="5577938" y="3607542"/>
            <a:ext cx="649031" cy="948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7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F04709-12DB-4F0B-9FE5-474250CE57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28"/>
            <a:ext cx="12192000" cy="99475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5C45C01-7E39-4B02-B857-C1CE779AC2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3AA83EA-4377-45AD-A0A8-675EBE0E792B}"/>
              </a:ext>
            </a:extLst>
          </p:cNvPr>
          <p:cNvGrpSpPr/>
          <p:nvPr/>
        </p:nvGrpSpPr>
        <p:grpSpPr>
          <a:xfrm>
            <a:off x="310920" y="1037377"/>
            <a:ext cx="6842360" cy="461665"/>
            <a:chOff x="362708" y="1142163"/>
            <a:chExt cx="6842360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2223AF-42F4-4DBF-A329-26CAA09CF734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 도로 중 세부 설치 지점 확인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885DDE-0C78-49DC-9E65-92812433CEA9}"/>
                </a:ext>
              </a:extLst>
            </p:cNvPr>
            <p:cNvSpPr/>
            <p:nvPr/>
          </p:nvSpPr>
          <p:spPr>
            <a:xfrm>
              <a:off x="362708" y="1190695"/>
              <a:ext cx="86627" cy="35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A4C7F569-2171-4465-8629-21654148802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65402" y="2226577"/>
            <a:ext cx="4662969" cy="4328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6FE0C9-AEB9-4FE2-990F-F8AC032D7809}"/>
              </a:ext>
            </a:extLst>
          </p:cNvPr>
          <p:cNvSpPr txBox="1"/>
          <p:nvPr/>
        </p:nvSpPr>
        <p:spPr>
          <a:xfrm>
            <a:off x="4341286" y="1631977"/>
            <a:ext cx="428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도로 세부 지점 속도 확인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739CDD-ABB2-449D-8DEA-175F271BDC9F}"/>
              </a:ext>
            </a:extLst>
          </p:cNvPr>
          <p:cNvSpPr/>
          <p:nvPr/>
        </p:nvSpPr>
        <p:spPr>
          <a:xfrm>
            <a:off x="3847263" y="2611577"/>
            <a:ext cx="4715794" cy="2667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01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7DCA80-8AA7-4D28-BC7B-5C12B20F3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3FE3E6-EF6A-424E-A80E-835403BC44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1AEA3-75F7-44E5-B543-730CE078A012}"/>
              </a:ext>
            </a:extLst>
          </p:cNvPr>
          <p:cNvSpPr txBox="1"/>
          <p:nvPr/>
        </p:nvSpPr>
        <p:spPr>
          <a:xfrm>
            <a:off x="474068" y="114216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도로 선정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A68635-D274-4B12-8E11-A4F7B9BC29C3}"/>
              </a:ext>
            </a:extLst>
          </p:cNvPr>
          <p:cNvSpPr/>
          <p:nvPr/>
        </p:nvSpPr>
        <p:spPr>
          <a:xfrm>
            <a:off x="362708" y="1201581"/>
            <a:ext cx="86627" cy="35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14D8B-9515-4350-8A96-0FC893742936}"/>
              </a:ext>
            </a:extLst>
          </p:cNvPr>
          <p:cNvSpPr txBox="1"/>
          <p:nvPr/>
        </p:nvSpPr>
        <p:spPr>
          <a:xfrm>
            <a:off x="7890933" y="3428227"/>
            <a:ext cx="673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내부순환로연결램프</a:t>
            </a:r>
            <a:endParaRPr lang="en-US" altLang="ko-KR" sz="2400" b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2400" b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479D33EE-8E4E-4922-A4D3-F60E310D1D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81" y="2683754"/>
            <a:ext cx="3237140" cy="2289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 descr="지도이(가) 표시된 사진&#10;&#10;자동 생성된 설명">
            <a:extLst>
              <a:ext uri="{FF2B5EF4-FFF2-40B4-BE49-F238E27FC236}">
                <a16:creationId xmlns:a16="http://schemas.microsoft.com/office/drawing/2014/main" id="{93CAFD51-A2CD-4BBC-B2EF-FD977359C43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5340" y="1264993"/>
            <a:ext cx="5261758" cy="5361798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D9A55AE1-2046-4CE8-A059-1D1960D8BF44}"/>
              </a:ext>
            </a:extLst>
          </p:cNvPr>
          <p:cNvGrpSpPr/>
          <p:nvPr/>
        </p:nvGrpSpPr>
        <p:grpSpPr>
          <a:xfrm>
            <a:off x="5054493" y="3659187"/>
            <a:ext cx="2836440" cy="599755"/>
            <a:chOff x="5378093" y="3659188"/>
            <a:chExt cx="2512840" cy="573408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B214FCD-7D59-4A7A-8BA3-B8FDF8A3C895}"/>
                </a:ext>
              </a:extLst>
            </p:cNvPr>
            <p:cNvCxnSpPr>
              <a:cxnSpLocks/>
            </p:cNvCxnSpPr>
            <p:nvPr/>
          </p:nvCxnSpPr>
          <p:spPr>
            <a:xfrm>
              <a:off x="5870646" y="3673553"/>
              <a:ext cx="202028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E619E25-E5E9-450D-92E9-60C4232D4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8093" y="3659188"/>
              <a:ext cx="517882" cy="573408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6B029EA-795D-4C99-9583-6C465BA2F51D}"/>
              </a:ext>
            </a:extLst>
          </p:cNvPr>
          <p:cNvCxnSpPr>
            <a:cxnSpLocks/>
          </p:cNvCxnSpPr>
          <p:nvPr/>
        </p:nvCxnSpPr>
        <p:spPr>
          <a:xfrm>
            <a:off x="5946253" y="5052919"/>
            <a:ext cx="19743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7944D2-667E-4C13-AE88-0FF9573C54AF}"/>
              </a:ext>
            </a:extLst>
          </p:cNvPr>
          <p:cNvSpPr txBox="1"/>
          <p:nvPr/>
        </p:nvSpPr>
        <p:spPr>
          <a:xfrm>
            <a:off x="7911253" y="484229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망원동진출입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9B1655-4ED3-45CB-8D64-7E97A5ADDC79}"/>
              </a:ext>
            </a:extLst>
          </p:cNvPr>
          <p:cNvSpPr txBox="1"/>
          <p:nvPr/>
        </p:nvSpPr>
        <p:spPr>
          <a:xfrm>
            <a:off x="7863378" y="5283424"/>
            <a:ext cx="274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37.54698, 126.90845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571331-56B7-488A-B5C3-4D41D7E7CD42}"/>
              </a:ext>
            </a:extLst>
          </p:cNvPr>
          <p:cNvSpPr txBox="1"/>
          <p:nvPr/>
        </p:nvSpPr>
        <p:spPr>
          <a:xfrm>
            <a:off x="7911253" y="3821812"/>
            <a:ext cx="3056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37.55078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126.90278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9E3FDF-1D0E-411D-A177-496F33F906A2}"/>
              </a:ext>
            </a:extLst>
          </p:cNvPr>
          <p:cNvSpPr txBox="1"/>
          <p:nvPr/>
        </p:nvSpPr>
        <p:spPr>
          <a:xfrm>
            <a:off x="7727252" y="1121521"/>
            <a:ext cx="3758533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강변북로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마포구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마포대교북단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</a:t>
            </a: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가양대교북단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B24BC16B-BA5B-4A30-AD10-D32B90DE1DDC}"/>
              </a:ext>
            </a:extLst>
          </p:cNvPr>
          <p:cNvSpPr/>
          <p:nvPr/>
        </p:nvSpPr>
        <p:spPr>
          <a:xfrm>
            <a:off x="7610459" y="6233325"/>
            <a:ext cx="861184" cy="1925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7728EC06-D157-4D3B-89CD-2AD506324CCD}"/>
              </a:ext>
            </a:extLst>
          </p:cNvPr>
          <p:cNvSpPr/>
          <p:nvPr/>
        </p:nvSpPr>
        <p:spPr>
          <a:xfrm>
            <a:off x="8471643" y="6233325"/>
            <a:ext cx="861184" cy="192565"/>
          </a:xfrm>
          <a:prstGeom prst="flowChartProcess">
            <a:avLst/>
          </a:prstGeom>
          <a:solidFill>
            <a:srgbClr val="EDE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901AB73C-C7A3-432C-AF51-88D74D759B47}"/>
              </a:ext>
            </a:extLst>
          </p:cNvPr>
          <p:cNvSpPr/>
          <p:nvPr/>
        </p:nvSpPr>
        <p:spPr>
          <a:xfrm>
            <a:off x="9332826" y="6233325"/>
            <a:ext cx="861184" cy="192565"/>
          </a:xfrm>
          <a:prstGeom prst="flowChartProcess">
            <a:avLst/>
          </a:prstGeom>
          <a:solidFill>
            <a:srgbClr val="969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E68D8109-C0E9-4A80-8632-940B901C1FEE}"/>
              </a:ext>
            </a:extLst>
          </p:cNvPr>
          <p:cNvSpPr/>
          <p:nvPr/>
        </p:nvSpPr>
        <p:spPr>
          <a:xfrm>
            <a:off x="10194010" y="6233325"/>
            <a:ext cx="861184" cy="192565"/>
          </a:xfrm>
          <a:prstGeom prst="flowChartProcess">
            <a:avLst/>
          </a:prstGeom>
          <a:solidFill>
            <a:srgbClr val="726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302A035B-43F9-4542-B028-A3E3820396D7}"/>
              </a:ext>
            </a:extLst>
          </p:cNvPr>
          <p:cNvSpPr/>
          <p:nvPr/>
        </p:nvSpPr>
        <p:spPr>
          <a:xfrm>
            <a:off x="11055193" y="6233325"/>
            <a:ext cx="861184" cy="192565"/>
          </a:xfrm>
          <a:prstGeom prst="flowChartProcess">
            <a:avLst/>
          </a:prstGeom>
          <a:solidFill>
            <a:srgbClr val="5A3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72FEB3-BABA-4C33-9011-EBC16B265130}"/>
              </a:ext>
            </a:extLst>
          </p:cNvPr>
          <p:cNvSpPr txBox="1"/>
          <p:nvPr/>
        </p:nvSpPr>
        <p:spPr>
          <a:xfrm>
            <a:off x="6825938" y="6489888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차이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36906-E896-4E11-AE4B-1A8114AC2B6D}"/>
              </a:ext>
            </a:extLst>
          </p:cNvPr>
          <p:cNvSpPr txBox="1"/>
          <p:nvPr/>
        </p:nvSpPr>
        <p:spPr>
          <a:xfrm>
            <a:off x="7587711" y="6516609"/>
            <a:ext cx="4328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4.8712           6.588          7.396            10.352         10.645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20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지도이(가) 표시된 사진&#10;&#10;자동 생성된 설명">
            <a:extLst>
              <a:ext uri="{FF2B5EF4-FFF2-40B4-BE49-F238E27FC236}">
                <a16:creationId xmlns:a16="http://schemas.microsoft.com/office/drawing/2014/main" id="{6FDFEBE0-7477-4B5D-9B14-146FA6647D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02" y="2667812"/>
            <a:ext cx="3626692" cy="21970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60C0AF37-6977-4EA4-A0D8-DEFDF07EE96E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77"/>
          <a:stretch/>
        </p:blipFill>
        <p:spPr>
          <a:xfrm>
            <a:off x="1973302" y="1264993"/>
            <a:ext cx="5303796" cy="5373385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7DCA80-8AA7-4D28-BC7B-5C12B20F39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3FE3E6-EF6A-424E-A80E-835403BC44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1AEA3-75F7-44E5-B543-730CE078A012}"/>
              </a:ext>
            </a:extLst>
          </p:cNvPr>
          <p:cNvSpPr txBox="1"/>
          <p:nvPr/>
        </p:nvSpPr>
        <p:spPr>
          <a:xfrm>
            <a:off x="474068" y="114216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도로 선정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A68635-D274-4B12-8E11-A4F7B9BC29C3}"/>
              </a:ext>
            </a:extLst>
          </p:cNvPr>
          <p:cNvSpPr/>
          <p:nvPr/>
        </p:nvSpPr>
        <p:spPr>
          <a:xfrm>
            <a:off x="362708" y="1191098"/>
            <a:ext cx="86627" cy="35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9E3FDF-1D0E-411D-A177-496F33F906A2}"/>
              </a:ext>
            </a:extLst>
          </p:cNvPr>
          <p:cNvSpPr txBox="1"/>
          <p:nvPr/>
        </p:nvSpPr>
        <p:spPr>
          <a:xfrm>
            <a:off x="7825978" y="1403467"/>
            <a:ext cx="3540065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강변북로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용산구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동호대교북단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</a:t>
            </a: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마포대교북단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72FEB3-BABA-4C33-9011-EBC16B265130}"/>
              </a:ext>
            </a:extLst>
          </p:cNvPr>
          <p:cNvSpPr txBox="1"/>
          <p:nvPr/>
        </p:nvSpPr>
        <p:spPr>
          <a:xfrm>
            <a:off x="6706196" y="6458764"/>
            <a:ext cx="7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차이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36906-E896-4E11-AE4B-1A8114AC2B6D}"/>
              </a:ext>
            </a:extLst>
          </p:cNvPr>
          <p:cNvSpPr txBox="1"/>
          <p:nvPr/>
        </p:nvSpPr>
        <p:spPr>
          <a:xfrm>
            <a:off x="7467969" y="6464921"/>
            <a:ext cx="5303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31.37718      38.20705     38.40577     45.39231    47.18487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2E5962-FF34-47D0-850F-9408C7E2BD5A}"/>
              </a:ext>
            </a:extLst>
          </p:cNvPr>
          <p:cNvSpPr txBox="1"/>
          <p:nvPr/>
        </p:nvSpPr>
        <p:spPr>
          <a:xfrm>
            <a:off x="8826500" y="3429000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원효대교진출로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F8953-07AE-4411-9CAE-65C7B3F3BDD7}"/>
              </a:ext>
            </a:extLst>
          </p:cNvPr>
          <p:cNvSpPr txBox="1"/>
          <p:nvPr/>
        </p:nvSpPr>
        <p:spPr>
          <a:xfrm>
            <a:off x="8799791" y="4934329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원효대교북단</a:t>
            </a:r>
            <a:endParaRPr lang="ko-KR" altLang="en-US" sz="2400" b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5CFC6-2BFA-4D9B-B495-F39861151380}"/>
              </a:ext>
            </a:extLst>
          </p:cNvPr>
          <p:cNvSpPr txBox="1"/>
          <p:nvPr/>
        </p:nvSpPr>
        <p:spPr>
          <a:xfrm>
            <a:off x="8785747" y="5347832"/>
            <a:ext cx="274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(37.53652, 126.94271)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546E68-8D84-4176-9EDA-E32D51FEAE9A}"/>
              </a:ext>
            </a:extLst>
          </p:cNvPr>
          <p:cNvSpPr txBox="1"/>
          <p:nvPr/>
        </p:nvSpPr>
        <p:spPr>
          <a:xfrm>
            <a:off x="8799791" y="3823287"/>
            <a:ext cx="3485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(37.505559, 126.974845)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04DA6220-8E91-43D1-9593-956B9C0B7B01}"/>
              </a:ext>
            </a:extLst>
          </p:cNvPr>
          <p:cNvSpPr/>
          <p:nvPr/>
        </p:nvSpPr>
        <p:spPr>
          <a:xfrm>
            <a:off x="7490717" y="6181637"/>
            <a:ext cx="861184" cy="1925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86DD3029-63BB-47F9-9F11-B72EA480F18A}"/>
              </a:ext>
            </a:extLst>
          </p:cNvPr>
          <p:cNvSpPr/>
          <p:nvPr/>
        </p:nvSpPr>
        <p:spPr>
          <a:xfrm>
            <a:off x="8351901" y="6181637"/>
            <a:ext cx="861184" cy="192565"/>
          </a:xfrm>
          <a:prstGeom prst="flowChartProcess">
            <a:avLst/>
          </a:prstGeom>
          <a:solidFill>
            <a:srgbClr val="EDE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CE7C30F0-8B25-4FA8-8AD1-733279658A6F}"/>
              </a:ext>
            </a:extLst>
          </p:cNvPr>
          <p:cNvSpPr/>
          <p:nvPr/>
        </p:nvSpPr>
        <p:spPr>
          <a:xfrm>
            <a:off x="9213084" y="6181637"/>
            <a:ext cx="861184" cy="192565"/>
          </a:xfrm>
          <a:prstGeom prst="flowChartProcess">
            <a:avLst/>
          </a:prstGeom>
          <a:solidFill>
            <a:srgbClr val="969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78A06F12-9E32-4D20-976E-36AF9C36FF58}"/>
              </a:ext>
            </a:extLst>
          </p:cNvPr>
          <p:cNvSpPr/>
          <p:nvPr/>
        </p:nvSpPr>
        <p:spPr>
          <a:xfrm>
            <a:off x="10074268" y="6181637"/>
            <a:ext cx="861184" cy="192565"/>
          </a:xfrm>
          <a:prstGeom prst="flowChartProcess">
            <a:avLst/>
          </a:prstGeom>
          <a:solidFill>
            <a:srgbClr val="726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94818DF4-7561-46DE-8879-723FB13C68EB}"/>
              </a:ext>
            </a:extLst>
          </p:cNvPr>
          <p:cNvSpPr/>
          <p:nvPr/>
        </p:nvSpPr>
        <p:spPr>
          <a:xfrm>
            <a:off x="10935451" y="6181637"/>
            <a:ext cx="861184" cy="192565"/>
          </a:xfrm>
          <a:prstGeom prst="flowChartProcess">
            <a:avLst/>
          </a:prstGeom>
          <a:solidFill>
            <a:srgbClr val="5A3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6B029EA-795D-4C99-9583-6C465BA2F51D}"/>
              </a:ext>
            </a:extLst>
          </p:cNvPr>
          <p:cNvCxnSpPr>
            <a:cxnSpLocks/>
          </p:cNvCxnSpPr>
          <p:nvPr/>
        </p:nvCxnSpPr>
        <p:spPr>
          <a:xfrm>
            <a:off x="4609483" y="5254162"/>
            <a:ext cx="41132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214FCD-7D59-4A7A-8BA3-B8FDF8A3C895}"/>
              </a:ext>
            </a:extLst>
          </p:cNvPr>
          <p:cNvCxnSpPr>
            <a:cxnSpLocks/>
          </p:cNvCxnSpPr>
          <p:nvPr/>
        </p:nvCxnSpPr>
        <p:spPr>
          <a:xfrm flipV="1">
            <a:off x="2506133" y="3851536"/>
            <a:ext cx="6216648" cy="391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48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지도이(가) 표시된 사진&#10;&#10;자동 생성된 설명">
            <a:extLst>
              <a:ext uri="{FF2B5EF4-FFF2-40B4-BE49-F238E27FC236}">
                <a16:creationId xmlns:a16="http://schemas.microsoft.com/office/drawing/2014/main" id="{04A248C8-C122-4FE9-A0DB-47E10F7AC7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936" y="2668624"/>
            <a:ext cx="3456905" cy="2289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A20E1D27-16CB-4209-B0B7-E28001A12CBF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5339" y="1264992"/>
            <a:ext cx="5261759" cy="5361798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7DCA80-8AA7-4D28-BC7B-5C12B20F39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3FE3E6-EF6A-424E-A80E-835403BC44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1AEA3-75F7-44E5-B543-730CE078A012}"/>
              </a:ext>
            </a:extLst>
          </p:cNvPr>
          <p:cNvSpPr txBox="1"/>
          <p:nvPr/>
        </p:nvSpPr>
        <p:spPr>
          <a:xfrm>
            <a:off x="474068" y="114216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도로 선정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A68635-D274-4B12-8E11-A4F7B9BC29C3}"/>
              </a:ext>
            </a:extLst>
          </p:cNvPr>
          <p:cNvSpPr/>
          <p:nvPr/>
        </p:nvSpPr>
        <p:spPr>
          <a:xfrm>
            <a:off x="362708" y="1202387"/>
            <a:ext cx="86627" cy="35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9E3FDF-1D0E-411D-A177-496F33F906A2}"/>
              </a:ext>
            </a:extLst>
          </p:cNvPr>
          <p:cNvSpPr txBox="1"/>
          <p:nvPr/>
        </p:nvSpPr>
        <p:spPr>
          <a:xfrm>
            <a:off x="7873909" y="1178040"/>
            <a:ext cx="4122196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경인고속도로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양천구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IC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동측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화곡고가사거리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B24BC16B-BA5B-4A30-AD10-D32B90DE1DDC}"/>
              </a:ext>
            </a:extLst>
          </p:cNvPr>
          <p:cNvSpPr/>
          <p:nvPr/>
        </p:nvSpPr>
        <p:spPr>
          <a:xfrm>
            <a:off x="7808546" y="6300578"/>
            <a:ext cx="1417641" cy="14432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302A035B-43F9-4542-B028-A3E3820396D7}"/>
              </a:ext>
            </a:extLst>
          </p:cNvPr>
          <p:cNvSpPr/>
          <p:nvPr/>
        </p:nvSpPr>
        <p:spPr>
          <a:xfrm>
            <a:off x="10643828" y="6309161"/>
            <a:ext cx="1417641" cy="157982"/>
          </a:xfrm>
          <a:prstGeom prst="flowChartProcess">
            <a:avLst/>
          </a:prstGeom>
          <a:solidFill>
            <a:srgbClr val="7C7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72FEB3-BABA-4C33-9011-EBC16B265130}"/>
              </a:ext>
            </a:extLst>
          </p:cNvPr>
          <p:cNvSpPr txBox="1"/>
          <p:nvPr/>
        </p:nvSpPr>
        <p:spPr>
          <a:xfrm>
            <a:off x="6971031" y="6578409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차이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36906-E896-4E11-AE4B-1A8114AC2B6D}"/>
              </a:ext>
            </a:extLst>
          </p:cNvPr>
          <p:cNvSpPr txBox="1"/>
          <p:nvPr/>
        </p:nvSpPr>
        <p:spPr>
          <a:xfrm>
            <a:off x="7732804" y="6584567"/>
            <a:ext cx="4328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33.17917                   36.38125                   44.44228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2E5962-FF34-47D0-850F-9408C7E2BD5A}"/>
              </a:ext>
            </a:extLst>
          </p:cNvPr>
          <p:cNvSpPr txBox="1"/>
          <p:nvPr/>
        </p:nvSpPr>
        <p:spPr>
          <a:xfrm>
            <a:off x="8844090" y="278146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신월</a:t>
            </a:r>
            <a:r>
              <a:rPr lang="en-US" altLang="ko-KR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IC</a:t>
            </a:r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F8953-07AE-4411-9CAE-65C7B3F3BDD7}"/>
              </a:ext>
            </a:extLst>
          </p:cNvPr>
          <p:cNvSpPr txBox="1"/>
          <p:nvPr/>
        </p:nvSpPr>
        <p:spPr>
          <a:xfrm>
            <a:off x="8817381" y="5254162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부천</a:t>
            </a:r>
            <a:r>
              <a:rPr lang="en-US" altLang="ko-KR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IC</a:t>
            </a:r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5CFC6-2BFA-4D9B-B495-F39861151380}"/>
              </a:ext>
            </a:extLst>
          </p:cNvPr>
          <p:cNvSpPr txBox="1"/>
          <p:nvPr/>
        </p:nvSpPr>
        <p:spPr>
          <a:xfrm>
            <a:off x="8803337" y="5667665"/>
            <a:ext cx="274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(37.47576,126.67439)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546E68-8D84-4176-9EDA-E32D51FEAE9A}"/>
              </a:ext>
            </a:extLst>
          </p:cNvPr>
          <p:cNvSpPr txBox="1"/>
          <p:nvPr/>
        </p:nvSpPr>
        <p:spPr>
          <a:xfrm>
            <a:off x="8817381" y="3175750"/>
            <a:ext cx="3485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(37.505559, 126.974845)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6B029EA-795D-4C99-9583-6C465BA2F51D}"/>
              </a:ext>
            </a:extLst>
          </p:cNvPr>
          <p:cNvCxnSpPr>
            <a:cxnSpLocks/>
          </p:cNvCxnSpPr>
          <p:nvPr/>
        </p:nvCxnSpPr>
        <p:spPr>
          <a:xfrm>
            <a:off x="2834946" y="5469872"/>
            <a:ext cx="58577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214FCD-7D59-4A7A-8BA3-B8FDF8A3C895}"/>
              </a:ext>
            </a:extLst>
          </p:cNvPr>
          <p:cNvCxnSpPr>
            <a:cxnSpLocks/>
          </p:cNvCxnSpPr>
          <p:nvPr/>
        </p:nvCxnSpPr>
        <p:spPr>
          <a:xfrm>
            <a:off x="3647945" y="2272686"/>
            <a:ext cx="5044793" cy="8406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0BEDBDB9-1479-4D6E-85AC-F5D45F81087A}"/>
              </a:ext>
            </a:extLst>
          </p:cNvPr>
          <p:cNvSpPr/>
          <p:nvPr/>
        </p:nvSpPr>
        <p:spPr>
          <a:xfrm>
            <a:off x="9226187" y="6301284"/>
            <a:ext cx="1417641" cy="143620"/>
          </a:xfrm>
          <a:prstGeom prst="flowChartProcess">
            <a:avLst/>
          </a:prstGeom>
          <a:solidFill>
            <a:srgbClr val="C9CAE3"/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4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EFD3A38-4325-4B35-8CB3-70D6E7298027}"/>
              </a:ext>
            </a:extLst>
          </p:cNvPr>
          <p:cNvGrpSpPr/>
          <p:nvPr/>
        </p:nvGrpSpPr>
        <p:grpSpPr>
          <a:xfrm>
            <a:off x="3535357" y="1083182"/>
            <a:ext cx="8995202" cy="4691635"/>
            <a:chOff x="262767" y="918985"/>
            <a:chExt cx="8995202" cy="469163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B8498F-B06B-46D2-8D5A-AFD130A6D90F}"/>
                </a:ext>
              </a:extLst>
            </p:cNvPr>
            <p:cNvGrpSpPr/>
            <p:nvPr/>
          </p:nvGrpSpPr>
          <p:grpSpPr>
            <a:xfrm>
              <a:off x="262767" y="918985"/>
              <a:ext cx="8995202" cy="1041254"/>
              <a:chOff x="527894" y="1468557"/>
              <a:chExt cx="8995202" cy="1041254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77EB8B-067D-422B-824D-797C71F39DB7}"/>
                  </a:ext>
                </a:extLst>
              </p:cNvPr>
              <p:cNvGrpSpPr/>
              <p:nvPr/>
            </p:nvGrpSpPr>
            <p:grpSpPr>
              <a:xfrm>
                <a:off x="527894" y="1468557"/>
                <a:ext cx="2408980" cy="1041254"/>
                <a:chOff x="1984375" y="180071"/>
                <a:chExt cx="2104613" cy="1041253"/>
              </a:xfrm>
            </p:grpSpPr>
            <p:sp>
              <p:nvSpPr>
                <p:cNvPr id="14" name="Object 3">
                  <a:extLst>
                    <a:ext uri="{FF2B5EF4-FFF2-40B4-BE49-F238E27FC236}">
                      <a16:creationId xmlns:a16="http://schemas.microsoft.com/office/drawing/2014/main" id="{0EE7F9B0-8760-4303-B78C-9C03F2D5B4AA}"/>
                    </a:ext>
                  </a:extLst>
                </p:cNvPr>
                <p:cNvSpPr txBox="1"/>
                <p:nvPr/>
              </p:nvSpPr>
              <p:spPr>
                <a:xfrm>
                  <a:off x="2537033" y="180071"/>
                  <a:ext cx="1551955" cy="1041253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400" b="0" i="0" u="none" strike="noStrike" kern="0" cap="none" spc="867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Futura Bk BT" pitchFamily="34" charset="0"/>
                    </a:rPr>
                    <a:t>01</a:t>
                  </a:r>
                  <a:endParaRPr kumimoji="0" 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나눔스퀘어 Bold" panose="020B0600000101010101" pitchFamily="50" charset="-127"/>
                    <a:cs typeface="+mn-cs"/>
                  </a:endParaRPr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3BFFA7FB-6B12-4EDF-A021-A12E4019A855}"/>
                    </a:ext>
                  </a:extLst>
                </p:cNvPr>
                <p:cNvGrpSpPr/>
                <p:nvPr/>
              </p:nvGrpSpPr>
              <p:grpSpPr>
                <a:xfrm>
                  <a:off x="1984375" y="488950"/>
                  <a:ext cx="1250951" cy="230832"/>
                  <a:chOff x="1984375" y="488950"/>
                  <a:chExt cx="1250951" cy="230832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A6DD240-CC70-4C65-B23A-CE6AC8130CC5}"/>
                      </a:ext>
                    </a:extLst>
                  </p:cNvPr>
                  <p:cNvSpPr/>
                  <p:nvPr/>
                </p:nvSpPr>
                <p:spPr>
                  <a:xfrm>
                    <a:off x="1984375" y="528409"/>
                    <a:ext cx="996950" cy="1492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11A2DEF-A797-42A7-8FD6-E20D120A8E29}"/>
                      </a:ext>
                    </a:extLst>
                  </p:cNvPr>
                  <p:cNvSpPr txBox="1"/>
                  <p:nvPr/>
                </p:nvSpPr>
                <p:spPr>
                  <a:xfrm>
                    <a:off x="1997076" y="488950"/>
                    <a:ext cx="123825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0" i="0" u="none" strike="noStrike" kern="1200" cap="none" spc="60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badi" panose="020B0604020202020204" pitchFamily="34" charset="0"/>
                        <a:ea typeface="나눔스퀘어 Bold" panose="020B0600000101010101" pitchFamily="50" charset="-127"/>
                        <a:cs typeface="+mn-cs"/>
                      </a:rPr>
                      <a:t>CHAPTER</a:t>
                    </a:r>
                    <a:endParaRPr kumimoji="0" lang="ko-KR" altLang="en-US" sz="900" b="0" i="0" u="none" strike="noStrike" kern="1200" cap="none" spc="6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889FCA-06EE-4619-B4C8-6B719C6A1403}"/>
                  </a:ext>
                </a:extLst>
              </p:cNvPr>
              <p:cNvSpPr txBox="1"/>
              <p:nvPr/>
            </p:nvSpPr>
            <p:spPr>
              <a:xfrm>
                <a:off x="2660565" y="1468557"/>
                <a:ext cx="6862531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서론</a:t>
                </a:r>
                <a:endParaRPr kumimoji="0" lang="en-US" altLang="ko-KR" sz="2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spc="300" dirty="0">
                    <a:solidFill>
                      <a:prstClr val="black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분석 배경</a:t>
                </a: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kumimoji="0" lang="en-US" altLang="ko-KR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| </a:t>
                </a: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분석 목적</a:t>
                </a:r>
                <a:endParaRPr kumimoji="0" lang="en-US" altLang="ko-KR" sz="2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1444ABB-3B4C-41DA-BBEA-4BCA9B6B30C1}"/>
                </a:ext>
              </a:extLst>
            </p:cNvPr>
            <p:cNvGrpSpPr/>
            <p:nvPr/>
          </p:nvGrpSpPr>
          <p:grpSpPr>
            <a:xfrm>
              <a:off x="262767" y="2596850"/>
              <a:ext cx="8995201" cy="1432956"/>
              <a:chOff x="527894" y="1419836"/>
              <a:chExt cx="8995201" cy="1432956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3AF1573-6142-4F20-A4C3-AD1C20FA6702}"/>
                  </a:ext>
                </a:extLst>
              </p:cNvPr>
              <p:cNvGrpSpPr/>
              <p:nvPr/>
            </p:nvGrpSpPr>
            <p:grpSpPr>
              <a:xfrm>
                <a:off x="527894" y="1468557"/>
                <a:ext cx="2408980" cy="1041254"/>
                <a:chOff x="1984375" y="180071"/>
                <a:chExt cx="2104613" cy="1041253"/>
              </a:xfrm>
            </p:grpSpPr>
            <p:sp>
              <p:nvSpPr>
                <p:cNvPr id="49" name="Object 3">
                  <a:extLst>
                    <a:ext uri="{FF2B5EF4-FFF2-40B4-BE49-F238E27FC236}">
                      <a16:creationId xmlns:a16="http://schemas.microsoft.com/office/drawing/2014/main" id="{E9003F34-9088-4E1D-84E4-188326DEC8B3}"/>
                    </a:ext>
                  </a:extLst>
                </p:cNvPr>
                <p:cNvSpPr txBox="1"/>
                <p:nvPr/>
              </p:nvSpPr>
              <p:spPr>
                <a:xfrm>
                  <a:off x="2537033" y="180071"/>
                  <a:ext cx="1551955" cy="1041253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400" b="0" i="0" u="none" strike="noStrike" kern="0" cap="none" spc="867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Futura Bk BT" pitchFamily="34" charset="0"/>
                    </a:rPr>
                    <a:t>0</a:t>
                  </a:r>
                  <a:r>
                    <a:rPr kumimoji="0" lang="en-US" altLang="ko-KR" sz="5400" b="0" i="0" u="none" strike="noStrike" kern="0" cap="none" spc="867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Futura Bk BT" pitchFamily="34" charset="0"/>
                    </a:rPr>
                    <a:t>2</a:t>
                  </a:r>
                  <a:endParaRPr kumimoji="0" 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나눔스퀘어 Bold" panose="020B0600000101010101" pitchFamily="50" charset="-127"/>
                    <a:cs typeface="+mn-cs"/>
                  </a:endParaRPr>
                </a:p>
              </p:txBody>
            </p: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74206CB-6152-4F2A-AB90-AAF71FFBEAC3}"/>
                    </a:ext>
                  </a:extLst>
                </p:cNvPr>
                <p:cNvGrpSpPr/>
                <p:nvPr/>
              </p:nvGrpSpPr>
              <p:grpSpPr>
                <a:xfrm>
                  <a:off x="1984375" y="488950"/>
                  <a:ext cx="1250951" cy="230832"/>
                  <a:chOff x="1984375" y="488950"/>
                  <a:chExt cx="1250951" cy="230832"/>
                </a:xfrm>
              </p:grpSpPr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48B6C500-FB2D-4BF7-B2EB-B146509FA724}"/>
                      </a:ext>
                    </a:extLst>
                  </p:cNvPr>
                  <p:cNvSpPr/>
                  <p:nvPr/>
                </p:nvSpPr>
                <p:spPr>
                  <a:xfrm>
                    <a:off x="1984375" y="528409"/>
                    <a:ext cx="996950" cy="1492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+mn-cs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AD408CC4-B2B2-458D-86AC-539631BDC143}"/>
                      </a:ext>
                    </a:extLst>
                  </p:cNvPr>
                  <p:cNvSpPr txBox="1"/>
                  <p:nvPr/>
                </p:nvSpPr>
                <p:spPr>
                  <a:xfrm>
                    <a:off x="1997076" y="488950"/>
                    <a:ext cx="123825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0" i="0" u="none" strike="noStrike" kern="1200" cap="none" spc="60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badi" panose="020B0604020202020204" pitchFamily="34" charset="0"/>
                        <a:ea typeface="나눔스퀘어 Bold" panose="020B0600000101010101" pitchFamily="50" charset="-127"/>
                        <a:cs typeface="+mn-cs"/>
                      </a:rPr>
                      <a:t>CHAPTER</a:t>
                    </a:r>
                    <a:endParaRPr kumimoji="0" lang="ko-KR" altLang="en-US" sz="900" b="0" i="0" u="none" strike="noStrike" kern="1200" cap="none" spc="6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462D94-4E1A-471F-A417-8DDC26230D51}"/>
                  </a:ext>
                </a:extLst>
              </p:cNvPr>
              <p:cNvSpPr txBox="1"/>
              <p:nvPr/>
            </p:nvSpPr>
            <p:spPr>
              <a:xfrm>
                <a:off x="2660564" y="1419836"/>
                <a:ext cx="6862531" cy="1432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본론</a:t>
                </a:r>
                <a:endParaRPr kumimoji="0" lang="en-US" altLang="ko-KR" sz="2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데이터 정제 과정 </a:t>
                </a:r>
                <a:r>
                  <a:rPr kumimoji="0" lang="en-US" altLang="ko-KR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| </a:t>
                </a: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분석 프로세스 </a:t>
                </a:r>
                <a:r>
                  <a:rPr kumimoji="0" lang="en-US" altLang="ko-KR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| </a:t>
                </a: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분석 내용</a:t>
                </a:r>
                <a:endParaRPr kumimoji="0" lang="en-US" altLang="ko-KR" sz="2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F2CDBD1-AF3F-449B-884F-286E5518A5A5}"/>
                </a:ext>
              </a:extLst>
            </p:cNvPr>
            <p:cNvGrpSpPr/>
            <p:nvPr/>
          </p:nvGrpSpPr>
          <p:grpSpPr>
            <a:xfrm>
              <a:off x="324350" y="4523240"/>
              <a:ext cx="8933618" cy="1087380"/>
              <a:chOff x="475788" y="1414164"/>
              <a:chExt cx="8933618" cy="1087380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A582EF74-47E9-4C5D-A68C-0B2A86E8CF34}"/>
                  </a:ext>
                </a:extLst>
              </p:cNvPr>
              <p:cNvGrpSpPr/>
              <p:nvPr/>
            </p:nvGrpSpPr>
            <p:grpSpPr>
              <a:xfrm>
                <a:off x="475788" y="1460290"/>
                <a:ext cx="2305523" cy="1041254"/>
                <a:chOff x="1938853" y="171804"/>
                <a:chExt cx="2014228" cy="1041253"/>
              </a:xfrm>
            </p:grpSpPr>
            <p:sp>
              <p:nvSpPr>
                <p:cNvPr id="56" name="Object 3">
                  <a:extLst>
                    <a:ext uri="{FF2B5EF4-FFF2-40B4-BE49-F238E27FC236}">
                      <a16:creationId xmlns:a16="http://schemas.microsoft.com/office/drawing/2014/main" id="{3F325771-83D4-4800-BD26-667D36EC2DCD}"/>
                    </a:ext>
                  </a:extLst>
                </p:cNvPr>
                <p:cNvSpPr txBox="1"/>
                <p:nvPr/>
              </p:nvSpPr>
              <p:spPr>
                <a:xfrm>
                  <a:off x="2401126" y="171804"/>
                  <a:ext cx="1551955" cy="1041253"/>
                </a:xfrm>
                <a:prstGeom prst="rect">
                  <a:avLst/>
                </a:prstGeom>
                <a:noFill/>
              </p:spPr>
              <p:txBody>
                <a:bodyPr wrap="square" rtlCol="0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400" b="0" i="0" u="none" strike="noStrike" kern="0" cap="none" spc="867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Futura Bk BT" pitchFamily="34" charset="0"/>
                    </a:rPr>
                    <a:t>0</a:t>
                  </a:r>
                  <a:r>
                    <a:rPr kumimoji="0" lang="en-US" altLang="ko-KR" sz="5400" b="0" i="0" u="none" strike="noStrike" kern="0" cap="none" spc="867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Futura Bk BT" pitchFamily="34" charset="0"/>
                    </a:rPr>
                    <a:t>3</a:t>
                  </a:r>
                  <a:endParaRPr kumimoji="0" lang="en-US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badi" panose="020B0604020202020204" pitchFamily="34" charset="0"/>
                    <a:ea typeface="나눔스퀘어 Bold" panose="020B0600000101010101" pitchFamily="50" charset="-127"/>
                    <a:cs typeface="+mn-cs"/>
                  </a:endParaRPr>
                </a:p>
              </p:txBody>
            </p: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BB70DA6A-7E59-48EA-A400-559D77295F8F}"/>
                    </a:ext>
                  </a:extLst>
                </p:cNvPr>
                <p:cNvGrpSpPr/>
                <p:nvPr/>
              </p:nvGrpSpPr>
              <p:grpSpPr>
                <a:xfrm>
                  <a:off x="1938853" y="478686"/>
                  <a:ext cx="1238250" cy="230832"/>
                  <a:chOff x="1938853" y="478686"/>
                  <a:chExt cx="1238250" cy="230832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89E5FBF9-9676-4114-9BC7-CB91A25D3008}"/>
                      </a:ext>
                    </a:extLst>
                  </p:cNvPr>
                  <p:cNvSpPr/>
                  <p:nvPr/>
                </p:nvSpPr>
                <p:spPr>
                  <a:xfrm>
                    <a:off x="1984375" y="528409"/>
                    <a:ext cx="996950" cy="1492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+mn-cs"/>
                    </a:endParaRP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03474D8-078E-419F-84B1-0B3D6E21D505}"/>
                      </a:ext>
                    </a:extLst>
                  </p:cNvPr>
                  <p:cNvSpPr txBox="1"/>
                  <p:nvPr/>
                </p:nvSpPr>
                <p:spPr>
                  <a:xfrm>
                    <a:off x="1938853" y="478686"/>
                    <a:ext cx="123825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900" b="0" i="0" u="none" strike="noStrike" kern="1200" cap="none" spc="60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badi" panose="020B0604020202020204" pitchFamily="34" charset="0"/>
                        <a:ea typeface="나눔스퀘어 Bold" panose="020B0600000101010101" pitchFamily="50" charset="-127"/>
                        <a:cs typeface="+mn-cs"/>
                      </a:rPr>
                      <a:t>CHAPTER</a:t>
                    </a:r>
                    <a:endParaRPr kumimoji="0" lang="ko-KR" altLang="en-US" sz="900" b="0" i="0" u="none" strike="noStrike" kern="1200" cap="none" spc="6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badi" panose="020B0604020202020204" pitchFamily="34" charset="0"/>
                      <a:ea typeface="나눔스퀘어 Bold" panose="020B0600000101010101" pitchFamily="50" charset="-127"/>
                      <a:cs typeface="+mn-cs"/>
                    </a:endParaRPr>
                  </a:p>
                </p:txBody>
              </p:sp>
            </p:grp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16AE67D-B63B-443C-901A-716AAE7436A4}"/>
                  </a:ext>
                </a:extLst>
              </p:cNvPr>
              <p:cNvSpPr txBox="1"/>
              <p:nvPr/>
            </p:nvSpPr>
            <p:spPr>
              <a:xfrm>
                <a:off x="2546875" y="1414164"/>
                <a:ext cx="6862531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결론</a:t>
                </a:r>
                <a:endParaRPr kumimoji="0" lang="en-US" altLang="ko-KR" sz="2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분석 결과 </a:t>
                </a:r>
                <a:r>
                  <a:rPr kumimoji="0" lang="en-US" altLang="ko-KR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| </a:t>
                </a: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시각화 </a:t>
                </a:r>
                <a:r>
                  <a:rPr kumimoji="0" lang="en-US" altLang="ko-KR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| </a:t>
                </a:r>
                <a:r>
                  <a:rPr kumimoji="0" lang="ko-KR" altLang="en-US" sz="20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함초롬돋움" panose="020B0604000101010101" pitchFamily="50" charset="-127"/>
                  </a:rPr>
                  <a:t>기대효과</a:t>
                </a:r>
                <a:endParaRPr kumimoji="0" lang="en-US" altLang="ko-KR" sz="2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pic>
        <p:nvPicPr>
          <p:cNvPr id="24" name="Picture 22" descr="&lt;YONHAP PHOTO-2972&gt; 험난한 출근길&#10;    (수원=연합뉴스) 홍기원 기자 = 밤사이 많은 눈이 내린 7일 오전 경기도 수원시 영통구 광교로 중소기업지원센터 삼거리 부근이 정체되고 있다. 2021.1.7&#10;    xanadu@yna.co.kr/2021-01-07 09:34:43/&#10;&lt;저작권자 ⓒ 1980-2021 ㈜연합뉴스. 무단 전재 재배포 금지.&gt;">
            <a:extLst>
              <a:ext uri="{FF2B5EF4-FFF2-40B4-BE49-F238E27FC236}">
                <a16:creationId xmlns:a16="http://schemas.microsoft.com/office/drawing/2014/main" id="{C5625EFE-E2CB-49B8-9D27-35D859B8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805" y="-1"/>
            <a:ext cx="3455773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그날 밤 &amp;#39;강남 4구&amp;#39;만 교통지옥으로 변한 까닭은 : 수도권 : 전국 : 뉴스 : 한겨레모바일">
            <a:extLst>
              <a:ext uri="{FF2B5EF4-FFF2-40B4-BE49-F238E27FC236}">
                <a16:creationId xmlns:a16="http://schemas.microsoft.com/office/drawing/2014/main" id="{3B742A31-7C68-4E01-9547-5779C1664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806" y="3424006"/>
            <a:ext cx="3449340" cy="344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1EF1D6-92A6-41C7-A618-1297C23B7A84}"/>
              </a:ext>
            </a:extLst>
          </p:cNvPr>
          <p:cNvSpPr/>
          <p:nvPr/>
        </p:nvSpPr>
        <p:spPr>
          <a:xfrm>
            <a:off x="-38804" y="-1"/>
            <a:ext cx="3455772" cy="685800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92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08F165F-419E-43A9-930C-0273FAE3BF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08" y="2638677"/>
            <a:ext cx="3668485" cy="2295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EDDB237-1064-4560-8013-AB4D6FC14F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5339" y="1275523"/>
            <a:ext cx="5253475" cy="5361798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7DCA80-8AA7-4D28-BC7B-5C12B20F39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3FE3E6-EF6A-424E-A80E-835403BC44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1AEA3-75F7-44E5-B543-730CE078A012}"/>
              </a:ext>
            </a:extLst>
          </p:cNvPr>
          <p:cNvSpPr txBox="1"/>
          <p:nvPr/>
        </p:nvSpPr>
        <p:spPr>
          <a:xfrm>
            <a:off x="474068" y="114216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도로 선정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A68635-D274-4B12-8E11-A4F7B9BC29C3}"/>
              </a:ext>
            </a:extLst>
          </p:cNvPr>
          <p:cNvSpPr/>
          <p:nvPr/>
        </p:nvSpPr>
        <p:spPr>
          <a:xfrm>
            <a:off x="362708" y="1201581"/>
            <a:ext cx="86627" cy="35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9E3FDF-1D0E-411D-A177-496F33F906A2}"/>
              </a:ext>
            </a:extLst>
          </p:cNvPr>
          <p:cNvSpPr txBox="1"/>
          <p:nvPr/>
        </p:nvSpPr>
        <p:spPr>
          <a:xfrm>
            <a:off x="7903996" y="1222214"/>
            <a:ext cx="323714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경부고속도로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양천구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달래네고개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판교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JC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남측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2E5962-FF34-47D0-850F-9408C7E2BD5A}"/>
              </a:ext>
            </a:extLst>
          </p:cNvPr>
          <p:cNvSpPr txBox="1"/>
          <p:nvPr/>
        </p:nvSpPr>
        <p:spPr>
          <a:xfrm>
            <a:off x="8966527" y="3166990"/>
            <a:ext cx="226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달래네고개</a:t>
            </a:r>
            <a:endParaRPr lang="ko-KR" altLang="en-US" sz="2400" b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F8953-07AE-4411-9CAE-65C7B3F3BDD7}"/>
              </a:ext>
            </a:extLst>
          </p:cNvPr>
          <p:cNvSpPr txBox="1"/>
          <p:nvPr/>
        </p:nvSpPr>
        <p:spPr>
          <a:xfrm>
            <a:off x="8803336" y="5214841"/>
            <a:ext cx="274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판교</a:t>
            </a:r>
            <a:r>
              <a:rPr lang="en-US" altLang="ko-KR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JC</a:t>
            </a:r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5CFC6-2BFA-4D9B-B495-F39861151380}"/>
              </a:ext>
            </a:extLst>
          </p:cNvPr>
          <p:cNvSpPr txBox="1"/>
          <p:nvPr/>
        </p:nvSpPr>
        <p:spPr>
          <a:xfrm>
            <a:off x="8803337" y="5667665"/>
            <a:ext cx="274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(37.47576,126.67439)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546E68-8D84-4176-9EDA-E32D51FEAE9A}"/>
              </a:ext>
            </a:extLst>
          </p:cNvPr>
          <p:cNvSpPr txBox="1"/>
          <p:nvPr/>
        </p:nvSpPr>
        <p:spPr>
          <a:xfrm>
            <a:off x="8909568" y="3511453"/>
            <a:ext cx="3485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(37.505559, 126.974845)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6B029EA-795D-4C99-9583-6C465BA2F51D}"/>
              </a:ext>
            </a:extLst>
          </p:cNvPr>
          <p:cNvCxnSpPr>
            <a:cxnSpLocks/>
          </p:cNvCxnSpPr>
          <p:nvPr/>
        </p:nvCxnSpPr>
        <p:spPr>
          <a:xfrm>
            <a:off x="5318943" y="5562235"/>
            <a:ext cx="34984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214FCD-7D59-4A7A-8BA3-B8FDF8A3C895}"/>
              </a:ext>
            </a:extLst>
          </p:cNvPr>
          <p:cNvCxnSpPr>
            <a:cxnSpLocks/>
          </p:cNvCxnSpPr>
          <p:nvPr/>
        </p:nvCxnSpPr>
        <p:spPr>
          <a:xfrm>
            <a:off x="3608275" y="3550707"/>
            <a:ext cx="52091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70CBD1-36C5-4C5D-B617-C166ECAE2497}"/>
              </a:ext>
            </a:extLst>
          </p:cNvPr>
          <p:cNvGrpSpPr/>
          <p:nvPr/>
        </p:nvGrpSpPr>
        <p:grpSpPr>
          <a:xfrm>
            <a:off x="6857724" y="6243681"/>
            <a:ext cx="5235807" cy="538483"/>
            <a:chOff x="6241834" y="6244171"/>
            <a:chExt cx="5235807" cy="53848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6301FA-B169-43DB-9E3F-91D457BCE846}"/>
                </a:ext>
              </a:extLst>
            </p:cNvPr>
            <p:cNvGrpSpPr/>
            <p:nvPr/>
          </p:nvGrpSpPr>
          <p:grpSpPr>
            <a:xfrm>
              <a:off x="7080513" y="6244171"/>
              <a:ext cx="4397128" cy="538483"/>
              <a:chOff x="7080513" y="6244171"/>
              <a:chExt cx="4397128" cy="538483"/>
            </a:xfrm>
          </p:grpSpPr>
          <p:sp>
            <p:nvSpPr>
              <p:cNvPr id="17" name="순서도: 처리 16">
                <a:extLst>
                  <a:ext uri="{FF2B5EF4-FFF2-40B4-BE49-F238E27FC236}">
                    <a16:creationId xmlns:a16="http://schemas.microsoft.com/office/drawing/2014/main" id="{CF6A5040-786C-42B3-9381-5667237D624B}"/>
                  </a:ext>
                </a:extLst>
              </p:cNvPr>
              <p:cNvSpPr/>
              <p:nvPr/>
            </p:nvSpPr>
            <p:spPr>
              <a:xfrm>
                <a:off x="7080513" y="6244171"/>
                <a:ext cx="861184" cy="192565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  <a:alpha val="17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8" name="순서도: 처리 17">
                <a:extLst>
                  <a:ext uri="{FF2B5EF4-FFF2-40B4-BE49-F238E27FC236}">
                    <a16:creationId xmlns:a16="http://schemas.microsoft.com/office/drawing/2014/main" id="{B247B9B7-47D7-42DD-AAD3-E78D4481AEE8}"/>
                  </a:ext>
                </a:extLst>
              </p:cNvPr>
              <p:cNvSpPr/>
              <p:nvPr/>
            </p:nvSpPr>
            <p:spPr>
              <a:xfrm>
                <a:off x="7941697" y="6244171"/>
                <a:ext cx="861184" cy="192565"/>
              </a:xfrm>
              <a:prstGeom prst="flowChartProcess">
                <a:avLst/>
              </a:prstGeom>
              <a:solidFill>
                <a:srgbClr val="EDEB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9" name="순서도: 처리 18">
                <a:extLst>
                  <a:ext uri="{FF2B5EF4-FFF2-40B4-BE49-F238E27FC236}">
                    <a16:creationId xmlns:a16="http://schemas.microsoft.com/office/drawing/2014/main" id="{48BB0FAD-7BF7-43B4-87F6-677989248EE5}"/>
                  </a:ext>
                </a:extLst>
              </p:cNvPr>
              <p:cNvSpPr/>
              <p:nvPr/>
            </p:nvSpPr>
            <p:spPr>
              <a:xfrm>
                <a:off x="8802880" y="6244171"/>
                <a:ext cx="861184" cy="192565"/>
              </a:xfrm>
              <a:prstGeom prst="flowChartProcess">
                <a:avLst/>
              </a:prstGeom>
              <a:solidFill>
                <a:srgbClr val="9693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0" name="순서도: 처리 19">
                <a:extLst>
                  <a:ext uri="{FF2B5EF4-FFF2-40B4-BE49-F238E27FC236}">
                    <a16:creationId xmlns:a16="http://schemas.microsoft.com/office/drawing/2014/main" id="{0F76D888-22D5-4AC1-94F0-D3781C2DAA14}"/>
                  </a:ext>
                </a:extLst>
              </p:cNvPr>
              <p:cNvSpPr/>
              <p:nvPr/>
            </p:nvSpPr>
            <p:spPr>
              <a:xfrm>
                <a:off x="9664064" y="6244171"/>
                <a:ext cx="861184" cy="192565"/>
              </a:xfrm>
              <a:prstGeom prst="flowChartProcess">
                <a:avLst/>
              </a:prstGeom>
              <a:solidFill>
                <a:srgbClr val="7261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1" name="순서도: 처리 20">
                <a:extLst>
                  <a:ext uri="{FF2B5EF4-FFF2-40B4-BE49-F238E27FC236}">
                    <a16:creationId xmlns:a16="http://schemas.microsoft.com/office/drawing/2014/main" id="{DDCF99DE-5466-45A2-941E-BE1C7D503028}"/>
                  </a:ext>
                </a:extLst>
              </p:cNvPr>
              <p:cNvSpPr/>
              <p:nvPr/>
            </p:nvSpPr>
            <p:spPr>
              <a:xfrm>
                <a:off x="10525247" y="6244171"/>
                <a:ext cx="861184" cy="192565"/>
              </a:xfrm>
              <a:prstGeom prst="flowChartProcess">
                <a:avLst/>
              </a:prstGeom>
              <a:solidFill>
                <a:srgbClr val="5A33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CE1D24-A6B9-461E-8C7B-5C0F40E7E750}"/>
                  </a:ext>
                </a:extLst>
              </p:cNvPr>
              <p:cNvSpPr txBox="1"/>
              <p:nvPr/>
            </p:nvSpPr>
            <p:spPr>
              <a:xfrm>
                <a:off x="7148976" y="6505655"/>
                <a:ext cx="43286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-3.2025        -1.209          15.0671        20.704         24.575</a:t>
                </a:r>
                <a:endPara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0B82BC-151E-4D1D-A0AB-2E14ADECFA4E}"/>
                </a:ext>
              </a:extLst>
            </p:cNvPr>
            <p:cNvSpPr txBox="1"/>
            <p:nvPr/>
          </p:nvSpPr>
          <p:spPr>
            <a:xfrm>
              <a:off x="6241834" y="6498821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속도 차이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837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7DCA80-8AA7-4D28-BC7B-5C12B20F3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3FE3E6-EF6A-424E-A80E-835403BC44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1AEA3-75F7-44E5-B543-730CE078A012}"/>
              </a:ext>
            </a:extLst>
          </p:cNvPr>
          <p:cNvSpPr txBox="1"/>
          <p:nvPr/>
        </p:nvSpPr>
        <p:spPr>
          <a:xfrm>
            <a:off x="474068" y="114216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도로 선정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A68635-D274-4B12-8E11-A4F7B9BC29C3}"/>
              </a:ext>
            </a:extLst>
          </p:cNvPr>
          <p:cNvSpPr/>
          <p:nvPr/>
        </p:nvSpPr>
        <p:spPr>
          <a:xfrm>
            <a:off x="362708" y="1211341"/>
            <a:ext cx="86627" cy="35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7944D2-667E-4C13-AE88-0FF9573C54AF}"/>
              </a:ext>
            </a:extLst>
          </p:cNvPr>
          <p:cNvSpPr txBox="1"/>
          <p:nvPr/>
        </p:nvSpPr>
        <p:spPr>
          <a:xfrm>
            <a:off x="7940230" y="5101948"/>
            <a:ext cx="213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올림픽대교 남단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9B1655-4ED3-45CB-8D64-7E97A5ADDC79}"/>
              </a:ext>
            </a:extLst>
          </p:cNvPr>
          <p:cNvSpPr txBox="1"/>
          <p:nvPr/>
        </p:nvSpPr>
        <p:spPr>
          <a:xfrm>
            <a:off x="7940230" y="5508045"/>
            <a:ext cx="274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(37.53568, 127.11204)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14D8B-9515-4350-8A96-0FC893742936}"/>
              </a:ext>
            </a:extLst>
          </p:cNvPr>
          <p:cNvSpPr txBox="1"/>
          <p:nvPr/>
        </p:nvSpPr>
        <p:spPr>
          <a:xfrm>
            <a:off x="8398646" y="3334126"/>
            <a:ext cx="191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천호대교 남단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571331-56B7-488A-B5C3-4D41D7E7CD42}"/>
              </a:ext>
            </a:extLst>
          </p:cNvPr>
          <p:cNvSpPr txBox="1"/>
          <p:nvPr/>
        </p:nvSpPr>
        <p:spPr>
          <a:xfrm>
            <a:off x="8362997" y="3726087"/>
            <a:ext cx="3485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(37.54115, 127.11836)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9E3FDF-1D0E-411D-A177-496F33F906A2}"/>
              </a:ext>
            </a:extLst>
          </p:cNvPr>
          <p:cNvSpPr txBox="1"/>
          <p:nvPr/>
        </p:nvSpPr>
        <p:spPr>
          <a:xfrm>
            <a:off x="7888929" y="1166416"/>
            <a:ext cx="3829003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올림픽대로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강동구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천호대교남단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</a:t>
            </a: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올림픽대로남단</a:t>
            </a:r>
            <a:endParaRPr lang="ko-KR" altLang="en-US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B24BC16B-BA5B-4A30-AD10-D32B90DE1DDC}"/>
              </a:ext>
            </a:extLst>
          </p:cNvPr>
          <p:cNvSpPr/>
          <p:nvPr/>
        </p:nvSpPr>
        <p:spPr>
          <a:xfrm>
            <a:off x="7750629" y="6321495"/>
            <a:ext cx="2053763" cy="1925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302A035B-43F9-4542-B028-A3E3820396D7}"/>
              </a:ext>
            </a:extLst>
          </p:cNvPr>
          <p:cNvSpPr/>
          <p:nvPr/>
        </p:nvSpPr>
        <p:spPr>
          <a:xfrm>
            <a:off x="9804392" y="6321495"/>
            <a:ext cx="2252156" cy="192565"/>
          </a:xfrm>
          <a:prstGeom prst="flowChartProcess">
            <a:avLst/>
          </a:prstGeom>
          <a:solidFill>
            <a:srgbClr val="A39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72FEB3-BABA-4C33-9011-EBC16B265130}"/>
              </a:ext>
            </a:extLst>
          </p:cNvPr>
          <p:cNvSpPr txBox="1"/>
          <p:nvPr/>
        </p:nvSpPr>
        <p:spPr>
          <a:xfrm>
            <a:off x="6966109" y="6600956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차이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36906-E896-4E11-AE4B-1A8114AC2B6D}"/>
              </a:ext>
            </a:extLst>
          </p:cNvPr>
          <p:cNvSpPr txBox="1"/>
          <p:nvPr/>
        </p:nvSpPr>
        <p:spPr>
          <a:xfrm>
            <a:off x="7727882" y="6604779"/>
            <a:ext cx="4328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11.4965                                  12.8507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6" name="그림 25" descr="지도이(가) 표시된 사진&#10;&#10;자동 생성된 설명">
            <a:extLst>
              <a:ext uri="{FF2B5EF4-FFF2-40B4-BE49-F238E27FC236}">
                <a16:creationId xmlns:a16="http://schemas.microsoft.com/office/drawing/2014/main" id="{BA5E8D8E-1431-4A03-B73A-117CB8A753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08" y="2575686"/>
            <a:ext cx="3752602" cy="2289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1130C9A7-D0DC-4F1F-9063-0CC0D51E33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5339" y="1275522"/>
            <a:ext cx="5253474" cy="5361797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214FCD-7D59-4A7A-8BA3-B8FDF8A3C895}"/>
              </a:ext>
            </a:extLst>
          </p:cNvPr>
          <p:cNvCxnSpPr>
            <a:cxnSpLocks/>
          </p:cNvCxnSpPr>
          <p:nvPr/>
        </p:nvCxnSpPr>
        <p:spPr>
          <a:xfrm flipV="1">
            <a:off x="5083629" y="3777343"/>
            <a:ext cx="3080657" cy="5959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6B029EA-795D-4C99-9583-6C465BA2F51D}"/>
              </a:ext>
            </a:extLst>
          </p:cNvPr>
          <p:cNvCxnSpPr>
            <a:cxnSpLocks/>
          </p:cNvCxnSpPr>
          <p:nvPr/>
        </p:nvCxnSpPr>
        <p:spPr>
          <a:xfrm flipV="1">
            <a:off x="3623446" y="5613268"/>
            <a:ext cx="4127183" cy="792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72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7DCA80-8AA7-4D28-BC7B-5C12B20F3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3FE3E6-EF6A-424E-A80E-835403BC44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1AEA3-75F7-44E5-B543-730CE078A012}"/>
              </a:ext>
            </a:extLst>
          </p:cNvPr>
          <p:cNvSpPr txBox="1"/>
          <p:nvPr/>
        </p:nvSpPr>
        <p:spPr>
          <a:xfrm>
            <a:off x="474068" y="114216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도로 선정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A68635-D274-4B12-8E11-A4F7B9BC29C3}"/>
              </a:ext>
            </a:extLst>
          </p:cNvPr>
          <p:cNvSpPr/>
          <p:nvPr/>
        </p:nvSpPr>
        <p:spPr>
          <a:xfrm>
            <a:off x="385286" y="1202387"/>
            <a:ext cx="86627" cy="35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B14D8B-9515-4350-8A96-0FC893742936}"/>
              </a:ext>
            </a:extLst>
          </p:cNvPr>
          <p:cNvSpPr txBox="1"/>
          <p:nvPr/>
        </p:nvSpPr>
        <p:spPr>
          <a:xfrm>
            <a:off x="8093547" y="2687567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개화동로진입</a:t>
            </a:r>
            <a:endParaRPr lang="ko-KR" altLang="en-US" sz="2400" b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4612F7-50DC-4FB9-8074-B90A9CB75DFF}"/>
              </a:ext>
            </a:extLst>
          </p:cNvPr>
          <p:cNvGrpSpPr/>
          <p:nvPr/>
        </p:nvGrpSpPr>
        <p:grpSpPr>
          <a:xfrm>
            <a:off x="8033457" y="3740404"/>
            <a:ext cx="2746645" cy="760715"/>
            <a:chOff x="7934870" y="2529075"/>
            <a:chExt cx="2746645" cy="76071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7944D2-667E-4C13-AE88-0FF9573C54AF}"/>
                </a:ext>
              </a:extLst>
            </p:cNvPr>
            <p:cNvSpPr txBox="1"/>
            <p:nvPr/>
          </p:nvSpPr>
          <p:spPr>
            <a:xfrm>
              <a:off x="7934870" y="2529075"/>
              <a:ext cx="22927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행주대교 남단</a:t>
              </a:r>
              <a:endParaRPr lang="en-US" altLang="ko-KR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ko-KR" altLang="en-US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9B1655-4ED3-45CB-8D64-7E97A5ADDC79}"/>
                </a:ext>
              </a:extLst>
            </p:cNvPr>
            <p:cNvSpPr txBox="1"/>
            <p:nvPr/>
          </p:nvSpPr>
          <p:spPr>
            <a:xfrm>
              <a:off x="7934870" y="2920458"/>
              <a:ext cx="27466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(37.59207,126.80424)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0571331-56B7-488A-B5C3-4D41D7E7CD42}"/>
              </a:ext>
            </a:extLst>
          </p:cNvPr>
          <p:cNvSpPr txBox="1"/>
          <p:nvPr/>
        </p:nvSpPr>
        <p:spPr>
          <a:xfrm>
            <a:off x="8076616" y="3069290"/>
            <a:ext cx="3485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(37.58915, 126.81028)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9E3FDF-1D0E-411D-A177-496F33F906A2}"/>
              </a:ext>
            </a:extLst>
          </p:cNvPr>
          <p:cNvSpPr txBox="1"/>
          <p:nvPr/>
        </p:nvSpPr>
        <p:spPr>
          <a:xfrm>
            <a:off x="8076616" y="1097786"/>
            <a:ext cx="3237141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올림픽대로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동작구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여의상류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IC~</a:t>
            </a:r>
            <a:r>
              <a:rPr lang="ko-KR" altLang="en-US" sz="24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여의하류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IC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B24BC16B-BA5B-4A30-AD10-D32B90DE1DDC}"/>
              </a:ext>
            </a:extLst>
          </p:cNvPr>
          <p:cNvSpPr/>
          <p:nvPr/>
        </p:nvSpPr>
        <p:spPr>
          <a:xfrm>
            <a:off x="7783203" y="6211752"/>
            <a:ext cx="2053763" cy="1925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302A035B-43F9-4542-B028-A3E3820396D7}"/>
              </a:ext>
            </a:extLst>
          </p:cNvPr>
          <p:cNvSpPr/>
          <p:nvPr/>
        </p:nvSpPr>
        <p:spPr>
          <a:xfrm>
            <a:off x="9836966" y="6211752"/>
            <a:ext cx="2252156" cy="192565"/>
          </a:xfrm>
          <a:prstGeom prst="flowChartProcess">
            <a:avLst/>
          </a:prstGeom>
          <a:solidFill>
            <a:srgbClr val="A39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72FEB3-BABA-4C33-9011-EBC16B265130}"/>
              </a:ext>
            </a:extLst>
          </p:cNvPr>
          <p:cNvSpPr txBox="1"/>
          <p:nvPr/>
        </p:nvSpPr>
        <p:spPr>
          <a:xfrm>
            <a:off x="6998683" y="6522745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차이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E36906-E896-4E11-AE4B-1A8114AC2B6D}"/>
              </a:ext>
            </a:extLst>
          </p:cNvPr>
          <p:cNvSpPr txBox="1"/>
          <p:nvPr/>
        </p:nvSpPr>
        <p:spPr>
          <a:xfrm>
            <a:off x="7760456" y="6495036"/>
            <a:ext cx="4328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-24.8727		    7.47504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5" name="그림 24" descr="지도이(가) 표시된 사진&#10;&#10;자동 생성된 설명">
            <a:extLst>
              <a:ext uri="{FF2B5EF4-FFF2-40B4-BE49-F238E27FC236}">
                <a16:creationId xmlns:a16="http://schemas.microsoft.com/office/drawing/2014/main" id="{9520C0A6-C46A-4D01-8DFC-6280E452A2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08" y="2839066"/>
            <a:ext cx="3641799" cy="2145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그림 27" descr="지도이(가) 표시된 사진&#10;&#10;자동 생성된 설명">
            <a:extLst>
              <a:ext uri="{FF2B5EF4-FFF2-40B4-BE49-F238E27FC236}">
                <a16:creationId xmlns:a16="http://schemas.microsoft.com/office/drawing/2014/main" id="{B5313CCE-ADF9-419C-A7CA-3C7413E1EFF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13"/>
          <a:stretch/>
        </p:blipFill>
        <p:spPr>
          <a:xfrm>
            <a:off x="2015339" y="1275523"/>
            <a:ext cx="5253475" cy="5394859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214FCD-7D59-4A7A-8BA3-B8FDF8A3C895}"/>
              </a:ext>
            </a:extLst>
          </p:cNvPr>
          <p:cNvCxnSpPr>
            <a:cxnSpLocks/>
          </p:cNvCxnSpPr>
          <p:nvPr/>
        </p:nvCxnSpPr>
        <p:spPr>
          <a:xfrm>
            <a:off x="3796358" y="2334834"/>
            <a:ext cx="4106671" cy="7344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2C2908C-CC96-421B-A177-4F29347EB75B}"/>
              </a:ext>
            </a:extLst>
          </p:cNvPr>
          <p:cNvCxnSpPr>
            <a:cxnSpLocks/>
          </p:cNvCxnSpPr>
          <p:nvPr/>
        </p:nvCxnSpPr>
        <p:spPr>
          <a:xfrm>
            <a:off x="2318657" y="2687567"/>
            <a:ext cx="5584372" cy="1351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976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7DCA80-8AA7-4D28-BC7B-5C12B20F3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53FE3E6-EF6A-424E-A80E-835403BC44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1AEA3-75F7-44E5-B543-730CE078A012}"/>
              </a:ext>
            </a:extLst>
          </p:cNvPr>
          <p:cNvSpPr txBox="1"/>
          <p:nvPr/>
        </p:nvSpPr>
        <p:spPr>
          <a:xfrm>
            <a:off x="474068" y="114216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도로 선정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A68635-D274-4B12-8E11-A4F7B9BC29C3}"/>
              </a:ext>
            </a:extLst>
          </p:cNvPr>
          <p:cNvSpPr/>
          <p:nvPr/>
        </p:nvSpPr>
        <p:spPr>
          <a:xfrm>
            <a:off x="396575" y="1191098"/>
            <a:ext cx="86627" cy="35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9E3FDF-1D0E-411D-A177-496F33F906A2}"/>
              </a:ext>
            </a:extLst>
          </p:cNvPr>
          <p:cNvSpPr txBox="1"/>
          <p:nvPr/>
        </p:nvSpPr>
        <p:spPr>
          <a:xfrm>
            <a:off x="7479689" y="1267765"/>
            <a:ext cx="4238243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올림픽대로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강서구</a:t>
            </a:r>
            <a:r>
              <a:rPr lang="en-US" altLang="ko-KR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천호대교남단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</a:t>
            </a:r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올림픽대로남단</a:t>
            </a:r>
            <a:endParaRPr lang="en-US" altLang="ko-KR" sz="24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그림 2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EEBEB7B-11B0-4F8E-ABA9-F3BD976515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08" y="2727963"/>
            <a:ext cx="4048068" cy="2252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130C9A7-D0DC-4F1F-9063-0CC0D51E33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5339" y="1275523"/>
            <a:ext cx="5262594" cy="5388799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6B029EA-795D-4C99-9583-6C465BA2F51D}"/>
              </a:ext>
            </a:extLst>
          </p:cNvPr>
          <p:cNvCxnSpPr>
            <a:cxnSpLocks/>
          </p:cNvCxnSpPr>
          <p:nvPr/>
        </p:nvCxnSpPr>
        <p:spPr>
          <a:xfrm>
            <a:off x="4626059" y="3566010"/>
            <a:ext cx="3570884" cy="9624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214FCD-7D59-4A7A-8BA3-B8FDF8A3C895}"/>
              </a:ext>
            </a:extLst>
          </p:cNvPr>
          <p:cNvCxnSpPr>
            <a:cxnSpLocks/>
          </p:cNvCxnSpPr>
          <p:nvPr/>
        </p:nvCxnSpPr>
        <p:spPr>
          <a:xfrm>
            <a:off x="2764027" y="2417555"/>
            <a:ext cx="5226087" cy="8559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2E5962-FF34-47D0-850F-9408C7E2BD5A}"/>
              </a:ext>
            </a:extLst>
          </p:cNvPr>
          <p:cNvSpPr txBox="1"/>
          <p:nvPr/>
        </p:nvSpPr>
        <p:spPr>
          <a:xfrm>
            <a:off x="8062913" y="2967335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동작대교</a:t>
            </a:r>
            <a:r>
              <a:rPr lang="en-US" altLang="ko-KR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JC</a:t>
            </a:r>
            <a:endParaRPr lang="ko-KR" altLang="en-US" sz="2400" b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F8953-07AE-4411-9CAE-65C7B3F3BDD7}"/>
              </a:ext>
            </a:extLst>
          </p:cNvPr>
          <p:cNvSpPr txBox="1"/>
          <p:nvPr/>
        </p:nvSpPr>
        <p:spPr>
          <a:xfrm>
            <a:off x="8196943" y="4228046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여의하류</a:t>
            </a:r>
            <a:r>
              <a:rPr lang="en-US" altLang="ko-KR" sz="24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IC</a:t>
            </a:r>
            <a:endParaRPr lang="ko-KR" altLang="en-US" sz="2400" b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5CFC6-2BFA-4D9B-B495-F39861151380}"/>
              </a:ext>
            </a:extLst>
          </p:cNvPr>
          <p:cNvSpPr txBox="1"/>
          <p:nvPr/>
        </p:nvSpPr>
        <p:spPr>
          <a:xfrm>
            <a:off x="8196740" y="4614357"/>
            <a:ext cx="274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(37.59203, 126.80433)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546E68-8D84-4176-9EDA-E32D51FEAE9A}"/>
              </a:ext>
            </a:extLst>
          </p:cNvPr>
          <p:cNvSpPr txBox="1"/>
          <p:nvPr/>
        </p:nvSpPr>
        <p:spPr>
          <a:xfrm>
            <a:off x="8026621" y="3341229"/>
            <a:ext cx="3485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(37.505559, 126.974845)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FB17B743-32A4-4979-8EA6-396AE46C6CFC}"/>
              </a:ext>
            </a:extLst>
          </p:cNvPr>
          <p:cNvSpPr/>
          <p:nvPr/>
        </p:nvSpPr>
        <p:spPr>
          <a:xfrm>
            <a:off x="7715918" y="6225636"/>
            <a:ext cx="1065095" cy="14432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15382559-B06C-4DD1-956C-97A3D558B97A}"/>
              </a:ext>
            </a:extLst>
          </p:cNvPr>
          <p:cNvSpPr/>
          <p:nvPr/>
        </p:nvSpPr>
        <p:spPr>
          <a:xfrm>
            <a:off x="9838645" y="6221713"/>
            <a:ext cx="1065095" cy="157982"/>
          </a:xfrm>
          <a:prstGeom prst="flowChartProcess">
            <a:avLst/>
          </a:prstGeom>
          <a:solidFill>
            <a:srgbClr val="7C7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826B98-D50D-47EA-9E4D-B0321EEC5AAC}"/>
              </a:ext>
            </a:extLst>
          </p:cNvPr>
          <p:cNvSpPr txBox="1"/>
          <p:nvPr/>
        </p:nvSpPr>
        <p:spPr>
          <a:xfrm>
            <a:off x="6875554" y="6503467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차이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327CD7-B8F6-4F64-B23D-F8BBE69129B5}"/>
              </a:ext>
            </a:extLst>
          </p:cNvPr>
          <p:cNvSpPr txBox="1"/>
          <p:nvPr/>
        </p:nvSpPr>
        <p:spPr>
          <a:xfrm>
            <a:off x="7637327" y="6478093"/>
            <a:ext cx="4328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-24.8727             6.5285             7.429615          7.4754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D361BA77-E8BB-4B75-93D1-E48E39A04C11}"/>
              </a:ext>
            </a:extLst>
          </p:cNvPr>
          <p:cNvSpPr/>
          <p:nvPr/>
        </p:nvSpPr>
        <p:spPr>
          <a:xfrm>
            <a:off x="8770951" y="6226342"/>
            <a:ext cx="1065095" cy="143620"/>
          </a:xfrm>
          <a:prstGeom prst="flowChartProcess">
            <a:avLst/>
          </a:prstGeom>
          <a:solidFill>
            <a:srgbClr val="C9CAE3"/>
          </a:solidFill>
          <a:ln>
            <a:solidFill>
              <a:schemeClr val="accent1">
                <a:shade val="5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434969C0-1079-4E99-B67F-D42701EA1388}"/>
              </a:ext>
            </a:extLst>
          </p:cNvPr>
          <p:cNvSpPr/>
          <p:nvPr/>
        </p:nvSpPr>
        <p:spPr>
          <a:xfrm>
            <a:off x="10891079" y="6221428"/>
            <a:ext cx="1065095" cy="143620"/>
          </a:xfrm>
          <a:prstGeom prst="flowChartProcess">
            <a:avLst/>
          </a:prstGeom>
          <a:solidFill>
            <a:srgbClr val="7030A0"/>
          </a:solidFill>
          <a:ln>
            <a:solidFill>
              <a:srgbClr val="7030A0">
                <a:alpha val="1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25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6909BE-201D-441C-8333-2E19C7D421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3236D3-89B5-4845-83C7-AA6CB64743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B1F151-FB85-40F5-B275-9623FB66EB3D}"/>
              </a:ext>
            </a:extLst>
          </p:cNvPr>
          <p:cNvGrpSpPr/>
          <p:nvPr/>
        </p:nvGrpSpPr>
        <p:grpSpPr>
          <a:xfrm>
            <a:off x="362708" y="1142163"/>
            <a:ext cx="6842360" cy="461665"/>
            <a:chOff x="362708" y="1142163"/>
            <a:chExt cx="6842360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ADEACC-E625-4ACA-9B8D-C89B8E3843C2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개선 방안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D48734-94A3-499C-BC69-15F3767E383F}"/>
                </a:ext>
              </a:extLst>
            </p:cNvPr>
            <p:cNvSpPr/>
            <p:nvPr/>
          </p:nvSpPr>
          <p:spPr>
            <a:xfrm>
              <a:off x="362708" y="1201581"/>
              <a:ext cx="86627" cy="35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E30AF290-19E4-4994-8725-7D016B63F47A}"/>
              </a:ext>
            </a:extLst>
          </p:cNvPr>
          <p:cNvSpPr/>
          <p:nvPr/>
        </p:nvSpPr>
        <p:spPr>
          <a:xfrm rot="18589634">
            <a:off x="3718031" y="1911941"/>
            <a:ext cx="4399200" cy="4398746"/>
          </a:xfrm>
          <a:prstGeom prst="donut">
            <a:avLst>
              <a:gd name="adj" fmla="val 7721"/>
            </a:avLst>
          </a:prstGeom>
          <a:gradFill flip="none" rotWithShape="1">
            <a:gsLst>
              <a:gs pos="21000">
                <a:srgbClr val="C5D4ED"/>
              </a:gs>
              <a:gs pos="58000">
                <a:srgbClr val="3A64AE"/>
              </a:gs>
              <a:gs pos="97000">
                <a:srgbClr val="002060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CC9676AD-F62E-480A-95B3-4810283600F6}"/>
              </a:ext>
            </a:extLst>
          </p:cNvPr>
          <p:cNvSpPr/>
          <p:nvPr/>
        </p:nvSpPr>
        <p:spPr>
          <a:xfrm>
            <a:off x="1027593" y="2776393"/>
            <a:ext cx="1742740" cy="288296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BF658-A735-492B-8BAC-12D3777967AA}"/>
              </a:ext>
            </a:extLst>
          </p:cNvPr>
          <p:cNvSpPr txBox="1"/>
          <p:nvPr/>
        </p:nvSpPr>
        <p:spPr>
          <a:xfrm>
            <a:off x="1236945" y="2693919"/>
            <a:ext cx="149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 문제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718B6A58-B25B-4C71-85AD-7BB4EA589733}"/>
              </a:ext>
            </a:extLst>
          </p:cNvPr>
          <p:cNvSpPr/>
          <p:nvPr/>
        </p:nvSpPr>
        <p:spPr>
          <a:xfrm>
            <a:off x="9256258" y="1540785"/>
            <a:ext cx="1584309" cy="288296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82186-4061-4E92-8F96-90CA0B393196}"/>
              </a:ext>
            </a:extLst>
          </p:cNvPr>
          <p:cNvSpPr txBox="1"/>
          <p:nvPr/>
        </p:nvSpPr>
        <p:spPr>
          <a:xfrm>
            <a:off x="9386393" y="1458311"/>
            <a:ext cx="149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 문제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C76C20C0-BDA7-414B-AF1C-28BE32FF5A3D}"/>
              </a:ext>
            </a:extLst>
          </p:cNvPr>
          <p:cNvSpPr/>
          <p:nvPr/>
        </p:nvSpPr>
        <p:spPr>
          <a:xfrm>
            <a:off x="8859305" y="4432111"/>
            <a:ext cx="2731890" cy="288296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E9C40F-510E-407C-9718-208EC8DEF27E}"/>
              </a:ext>
            </a:extLst>
          </p:cNvPr>
          <p:cNvSpPr txBox="1"/>
          <p:nvPr/>
        </p:nvSpPr>
        <p:spPr>
          <a:xfrm>
            <a:off x="9096085" y="4338752"/>
            <a:ext cx="2505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예산 효율성 문제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5DA59C-C753-4B14-8E0B-E44F04EE01CA}"/>
              </a:ext>
            </a:extLst>
          </p:cNvPr>
          <p:cNvSpPr txBox="1"/>
          <p:nvPr/>
        </p:nvSpPr>
        <p:spPr>
          <a:xfrm>
            <a:off x="243801" y="3141339"/>
            <a:ext cx="3253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제설제로 인한 </a:t>
            </a:r>
            <a:endParaRPr lang="en-US" altLang="ko-KR" sz="2000" b="1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토양 및 지하수 오염 감소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E48F6D-C4E0-48CD-A984-7FC9ED50D8AA}"/>
              </a:ext>
            </a:extLst>
          </p:cNvPr>
          <p:cNvSpPr txBox="1"/>
          <p:nvPr/>
        </p:nvSpPr>
        <p:spPr>
          <a:xfrm>
            <a:off x="8565147" y="1922215"/>
            <a:ext cx="325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 체증 및 사고 감소 효과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6BFC91-1914-4AA8-9859-E2E9A484E5D1}"/>
              </a:ext>
            </a:extLst>
          </p:cNvPr>
          <p:cNvSpPr txBox="1"/>
          <p:nvPr/>
        </p:nvSpPr>
        <p:spPr>
          <a:xfrm>
            <a:off x="8771712" y="4800419"/>
            <a:ext cx="325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제설 비용보다 효율적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D1C3DE-A406-4CB1-BC0E-28E38DED2A4C}"/>
              </a:ext>
            </a:extLst>
          </p:cNvPr>
          <p:cNvSpPr txBox="1"/>
          <p:nvPr/>
        </p:nvSpPr>
        <p:spPr>
          <a:xfrm>
            <a:off x="8439683" y="2279608"/>
            <a:ext cx="3301149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열선 설치 도로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57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개중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교통사구 건수가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열선 설치 전 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건에서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열선 설치 후 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건으로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줄어듬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D3BF73-6F42-4AD7-9DFD-2D570CBD98C3}"/>
              </a:ext>
            </a:extLst>
          </p:cNvPr>
          <p:cNvSpPr txBox="1"/>
          <p:nvPr/>
        </p:nvSpPr>
        <p:spPr>
          <a:xfrm>
            <a:off x="8021171" y="5121340"/>
            <a:ext cx="4170829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열선 설치 비용은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100m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당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천만원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제설 비용과 수명이 줄어든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감가상각액을 비교하면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후 열선 도로 설치 비용 차원에서 효율적임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D1345E-2C6C-4C64-B8F4-BFD0E5F9609F}"/>
              </a:ext>
            </a:extLst>
          </p:cNvPr>
          <p:cNvSpPr txBox="1"/>
          <p:nvPr/>
        </p:nvSpPr>
        <p:spPr>
          <a:xfrm>
            <a:off x="-12119" y="3827455"/>
            <a:ext cx="3656484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제설제로 인해  아연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구리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망간이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배출되어 토양과 지하수로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흘러 들어가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식물의 성장방해와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수질오염 발생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F2EF2A-0508-487F-B28F-56B6A165D4B8}"/>
              </a:ext>
            </a:extLst>
          </p:cNvPr>
          <p:cNvCxnSpPr>
            <a:cxnSpLocks/>
          </p:cNvCxnSpPr>
          <p:nvPr/>
        </p:nvCxnSpPr>
        <p:spPr>
          <a:xfrm flipH="1">
            <a:off x="5939435" y="2208873"/>
            <a:ext cx="15948" cy="1864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C9C681E-FA54-475D-91A2-505EC968B615}"/>
              </a:ext>
            </a:extLst>
          </p:cNvPr>
          <p:cNvCxnSpPr>
            <a:cxnSpLocks/>
          </p:cNvCxnSpPr>
          <p:nvPr/>
        </p:nvCxnSpPr>
        <p:spPr>
          <a:xfrm flipV="1">
            <a:off x="4371600" y="4073806"/>
            <a:ext cx="1567835" cy="112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5C596EE-A856-4059-8CC5-455E4FC26DD5}"/>
              </a:ext>
            </a:extLst>
          </p:cNvPr>
          <p:cNvCxnSpPr>
            <a:cxnSpLocks/>
          </p:cNvCxnSpPr>
          <p:nvPr/>
        </p:nvCxnSpPr>
        <p:spPr>
          <a:xfrm>
            <a:off x="5939435" y="4073805"/>
            <a:ext cx="1505680" cy="105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2FF0186B-1E8C-4028-8A91-D0921E3FF4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616" y="4624451"/>
            <a:ext cx="1156621" cy="115662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F801D13-953F-4125-B16F-C322E11C074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038" y="2967683"/>
            <a:ext cx="1073819" cy="107381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57F5D8A-5057-4AF5-9360-620F6686DAE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530" y="2933498"/>
            <a:ext cx="1105839" cy="11080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95DFFA-C6AE-4D6F-848D-109A79D8A9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1593B97-E260-441A-B223-1B05E3C40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3948" y="972314"/>
            <a:ext cx="8421302" cy="57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3384" y="1840989"/>
            <a:ext cx="4391727" cy="4391727"/>
            <a:chOff x="8840076" y="2483897"/>
            <a:chExt cx="6587590" cy="6587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0076" y="2483897"/>
              <a:ext cx="6587590" cy="65875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3300" y="2784699"/>
            <a:ext cx="3331897" cy="3331897"/>
            <a:chOff x="9634949" y="3899461"/>
            <a:chExt cx="4997846" cy="4997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4949" y="3899461"/>
              <a:ext cx="4997846" cy="4997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7434" y="3981040"/>
            <a:ext cx="1983629" cy="1983629"/>
            <a:chOff x="10646150" y="5693972"/>
            <a:chExt cx="2975444" cy="2975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46150" y="5693972"/>
              <a:ext cx="2975444" cy="2975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4287" y="2396971"/>
            <a:ext cx="2654883" cy="97525"/>
            <a:chOff x="7071429" y="3317869"/>
            <a:chExt cx="3982325" cy="1462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1429" y="3317869"/>
              <a:ext cx="3982325" cy="1462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4286" y="3718049"/>
            <a:ext cx="2655384" cy="97525"/>
            <a:chOff x="7071429" y="5299486"/>
            <a:chExt cx="3983076" cy="1462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1429" y="5299486"/>
              <a:ext cx="3983076" cy="1462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4286" y="5039126"/>
            <a:ext cx="2656480" cy="97525"/>
            <a:chOff x="7071429" y="7281102"/>
            <a:chExt cx="3984720" cy="1462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1429" y="7281102"/>
              <a:ext cx="3984720" cy="1462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5610" y="4680197"/>
            <a:ext cx="2567153" cy="9129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6152" y="2010337"/>
            <a:ext cx="2719425" cy="8634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26299" y="3387878"/>
            <a:ext cx="1125897" cy="484753"/>
            <a:chOff x="11289442" y="6827152"/>
            <a:chExt cx="1688845" cy="7271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1536" y="6749245"/>
              <a:ext cx="1872791" cy="10387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0137" y="4748924"/>
            <a:ext cx="1436976" cy="484755"/>
            <a:chOff x="11056139" y="4820517"/>
            <a:chExt cx="2155464" cy="7271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78232" y="4742610"/>
              <a:ext cx="2106105" cy="10387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62362" y="2147212"/>
            <a:ext cx="1436976" cy="484755"/>
            <a:chOff x="11175633" y="2838901"/>
            <a:chExt cx="2155464" cy="7271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7726" y="2760994"/>
              <a:ext cx="2403971" cy="1038762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8834D8D-CE7C-4596-BDE6-135118AF400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E9FF5980-8A99-40FF-96F1-33409BB78954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FDBAF8-D61C-4E6C-AF9F-0CD318FBF68F}"/>
              </a:ext>
            </a:extLst>
          </p:cNvPr>
          <p:cNvSpPr txBox="1"/>
          <p:nvPr/>
        </p:nvSpPr>
        <p:spPr>
          <a:xfrm>
            <a:off x="474068" y="1142163"/>
            <a:ext cx="673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업무 활용 방안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889EDD-65EC-40DD-B876-4259B13C1133}"/>
              </a:ext>
            </a:extLst>
          </p:cNvPr>
          <p:cNvSpPr/>
          <p:nvPr/>
        </p:nvSpPr>
        <p:spPr>
          <a:xfrm>
            <a:off x="362708" y="1201581"/>
            <a:ext cx="86627" cy="3511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29" name="Object 19">
            <a:extLst>
              <a:ext uri="{FF2B5EF4-FFF2-40B4-BE49-F238E27FC236}">
                <a16:creationId xmlns:a16="http://schemas.microsoft.com/office/drawing/2014/main" id="{8387C408-2370-4371-8916-E98A9BAF20D5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84567" y="3356625"/>
            <a:ext cx="2155585" cy="86005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성북구 도로열선으로 폭설에도 출근길 안전?...도대체 뭐길래 - 아주경제">
            <a:extLst>
              <a:ext uri="{FF2B5EF4-FFF2-40B4-BE49-F238E27FC236}">
                <a16:creationId xmlns:a16="http://schemas.microsoft.com/office/drawing/2014/main" id="{8A085190-762A-4B75-B1FB-D65D81A3F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4BC83D-E17E-4367-AAC1-9299A37709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957E8-65F3-49E5-913A-59773D00B4FC}"/>
              </a:ext>
            </a:extLst>
          </p:cNvPr>
          <p:cNvSpPr txBox="1"/>
          <p:nvPr/>
        </p:nvSpPr>
        <p:spPr>
          <a:xfrm>
            <a:off x="6096000" y="6406074"/>
            <a:ext cx="588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377">
              <a:defRPr/>
            </a:pPr>
            <a:r>
              <a:rPr lang="ko-KR" altLang="en-US" sz="16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 빅데이터 청년인턴</a:t>
            </a:r>
            <a:r>
              <a:rPr lang="en-US" altLang="ko-KR" sz="16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X </a:t>
            </a:r>
            <a:r>
              <a:rPr lang="ko-KR" altLang="en-US" sz="16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행정안전부</a:t>
            </a:r>
            <a:r>
              <a:rPr lang="en-US" altLang="ko-KR" sz="16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ko-KR" altLang="en-US" sz="16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sz="16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1 7</a:t>
            </a:r>
            <a:r>
              <a:rPr lang="ko-KR" altLang="en-US" sz="16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</a:t>
            </a:r>
            <a:r>
              <a:rPr lang="en-US" altLang="ko-KR" sz="16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52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B071A3D6-CA9B-4679-AF9D-598C3E4E4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" y="435430"/>
            <a:ext cx="5363791" cy="6130444"/>
          </a:xfrm>
          <a:prstGeom prst="rect">
            <a:avLst/>
          </a:prstGeom>
        </p:spPr>
      </p:pic>
      <p:pic>
        <p:nvPicPr>
          <p:cNvPr id="9" name="그림 8" descr="건물, 실외, 대지, 도로이(가) 표시된 사진&#10;&#10;자동 생성된 설명">
            <a:extLst>
              <a:ext uri="{FF2B5EF4-FFF2-40B4-BE49-F238E27FC236}">
                <a16:creationId xmlns:a16="http://schemas.microsoft.com/office/drawing/2014/main" id="{8B0E739A-CEEE-4380-A6E9-00EC297CD9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696" y="435429"/>
            <a:ext cx="5321904" cy="2993571"/>
          </a:xfrm>
          <a:prstGeom prst="rect">
            <a:avLst/>
          </a:prstGeom>
        </p:spPr>
      </p:pic>
      <p:pic>
        <p:nvPicPr>
          <p:cNvPr id="14" name="KakaoTalk_20210818_144204222">
            <a:hlinkClick r:id="" action="ppaction://media"/>
            <a:extLst>
              <a:ext uri="{FF2B5EF4-FFF2-40B4-BE49-F238E27FC236}">
                <a16:creationId xmlns:a16="http://schemas.microsoft.com/office/drawing/2014/main" id="{F82477D6-41FA-4CC1-9A88-D69E67011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3696" y="3548742"/>
            <a:ext cx="5363791" cy="30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F031CA70-DC73-4886-95E0-7D6FEA032EEC}"/>
              </a:ext>
            </a:extLst>
          </p:cNvPr>
          <p:cNvSpPr/>
          <p:nvPr/>
        </p:nvSpPr>
        <p:spPr>
          <a:xfrm>
            <a:off x="2744912" y="1826170"/>
            <a:ext cx="1819834" cy="254186"/>
          </a:xfrm>
          <a:prstGeom prst="parallelogram">
            <a:avLst>
              <a:gd name="adj" fmla="val 81014"/>
            </a:avLst>
          </a:prstGeom>
          <a:solidFill>
            <a:srgbClr val="FF0000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C8D0B5-C957-4C2C-9DB0-F39150C8ED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411C401-FB15-4565-9028-BF9166CCBB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46F9FF-0D93-4B3C-8ADB-1C56E1218AB7}"/>
              </a:ext>
            </a:extLst>
          </p:cNvPr>
          <p:cNvSpPr txBox="1"/>
          <p:nvPr/>
        </p:nvSpPr>
        <p:spPr>
          <a:xfrm>
            <a:off x="821619" y="1713515"/>
            <a:ext cx="535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함초롱바탕"/>
                <a:cs typeface="굴림" panose="020B0600000101010101" pitchFamily="50" charset="-127"/>
              </a:rPr>
              <a:t>&lt;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함초롱바탕"/>
                <a:cs typeface="굴림" panose="020B0600000101010101" pitchFamily="50" charset="-127"/>
              </a:rPr>
              <a:t>서울 출퇴근 길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함초롱바탕"/>
                <a:cs typeface="굴림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함초롱바탕"/>
                <a:cs typeface="굴림" panose="020B0600000101010101" pitchFamily="50" charset="-127"/>
              </a:rPr>
              <a:t>극심한 교통체증 및 사고발생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함초롱바탕"/>
                <a:cs typeface="굴림" panose="020B0600000101010101" pitchFamily="50" charset="-127"/>
              </a:rPr>
              <a:t>&gt;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4A060A-8CEB-47F6-8F79-5D620E87FCE6}"/>
              </a:ext>
            </a:extLst>
          </p:cNvPr>
          <p:cNvSpPr txBox="1"/>
          <p:nvPr/>
        </p:nvSpPr>
        <p:spPr>
          <a:xfrm>
            <a:off x="6771605" y="1766709"/>
            <a:ext cx="535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0000"/>
                </a:solidFill>
                <a:effectLst/>
                <a:latin typeface="+mj-ea"/>
                <a:ea typeface="+mj-ea"/>
                <a:cs typeface="굴림" panose="020B0600000101010101" pitchFamily="50" charset="-127"/>
              </a:rPr>
              <a:t>&lt;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+mj-ea"/>
                <a:ea typeface="+mj-ea"/>
                <a:cs typeface="굴림" panose="020B0600000101010101" pitchFamily="50" charset="-127"/>
              </a:rPr>
              <a:t>성북구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+mj-ea"/>
                <a:ea typeface="+mj-ea"/>
                <a:cs typeface="굴림" panose="020B0600000101010101" pitchFamily="50" charset="-127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+mj-ea"/>
                <a:ea typeface="+mj-ea"/>
                <a:cs typeface="굴림" panose="020B0600000101010101" pitchFamily="50" charset="-127"/>
              </a:rPr>
              <a:t>빙판길 막는 열선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+mj-ea"/>
                <a:ea typeface="+mj-ea"/>
                <a:cs typeface="굴림" panose="020B0600000101010101" pitchFamily="50" charset="-127"/>
              </a:rPr>
              <a:t>&gt;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BD496C-C9E8-4C80-9748-C2FFDD7E9D3C}"/>
              </a:ext>
            </a:extLst>
          </p:cNvPr>
          <p:cNvGrpSpPr/>
          <p:nvPr/>
        </p:nvGrpSpPr>
        <p:grpSpPr>
          <a:xfrm>
            <a:off x="1328735" y="2340570"/>
            <a:ext cx="3766019" cy="4315055"/>
            <a:chOff x="887303" y="2422895"/>
            <a:chExt cx="3766019" cy="431505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196159-4080-41EE-991B-555393196A06}"/>
                </a:ext>
              </a:extLst>
            </p:cNvPr>
            <p:cNvSpPr/>
            <p:nvPr/>
          </p:nvSpPr>
          <p:spPr>
            <a:xfrm>
              <a:off x="887303" y="2422895"/>
              <a:ext cx="3559075" cy="407443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C1489D-7B73-47F7-908E-33FF61C0F6AF}"/>
                </a:ext>
              </a:extLst>
            </p:cNvPr>
            <p:cNvSpPr/>
            <p:nvPr/>
          </p:nvSpPr>
          <p:spPr>
            <a:xfrm>
              <a:off x="1094247" y="2529443"/>
              <a:ext cx="3559075" cy="4208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E26545-7D07-4AB3-AF1F-7C464C8A9DD3}"/>
                </a:ext>
              </a:extLst>
            </p:cNvPr>
            <p:cNvSpPr txBox="1"/>
            <p:nvPr/>
          </p:nvSpPr>
          <p:spPr>
            <a:xfrm>
              <a:off x="1229000" y="2623239"/>
              <a:ext cx="3260691" cy="688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“</a:t>
              </a:r>
              <a:r>
                <a:rPr lang="ko-KR" altLang="en-US" sz="14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차 버리고 </a:t>
              </a:r>
              <a:r>
                <a:rPr lang="en-US" altLang="ko-KR" sz="14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6</a:t>
              </a:r>
              <a:r>
                <a:rPr lang="ko-KR" altLang="en-US" sz="14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시간 걸려 집 왔다</a:t>
              </a:r>
              <a:r>
                <a:rPr lang="en-US" altLang="ko-KR" sz="14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”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서울 폭설 늑장대처에 분노 </a:t>
              </a:r>
              <a:r>
                <a:rPr lang="ko-KR" altLang="en-US" sz="1400" b="1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폭팔</a:t>
              </a:r>
              <a:endPara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F1B3F01-50EF-46EB-97B2-B780E9BA24F1}"/>
                </a:ext>
              </a:extLst>
            </p:cNvPr>
            <p:cNvCxnSpPr/>
            <p:nvPr/>
          </p:nvCxnSpPr>
          <p:spPr>
            <a:xfrm>
              <a:off x="1330066" y="3610680"/>
              <a:ext cx="317406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648336-BCA7-4F41-9025-76A156E8409B}"/>
                </a:ext>
              </a:extLst>
            </p:cNvPr>
            <p:cNvSpPr txBox="1"/>
            <p:nvPr/>
          </p:nvSpPr>
          <p:spPr>
            <a:xfrm>
              <a:off x="1229000" y="3671219"/>
              <a:ext cx="3217378" cy="1834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" b="0" i="0" dirty="0">
                  <a:solidFill>
                    <a:srgbClr val="222222"/>
                  </a:solidFill>
                  <a:effectLst/>
                  <a:latin typeface="나눔스퀘어_ac" panose="020B0600000101010101" pitchFamily="50" charset="-127"/>
                </a:rPr>
                <a:t> </a:t>
              </a:r>
              <a:endParaRPr lang="en-US" altLang="ko-KR" sz="400" b="0" i="0" dirty="0">
                <a:solidFill>
                  <a:srgbClr val="222222"/>
                </a:solidFill>
                <a:effectLst/>
                <a:latin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올해 </a:t>
              </a:r>
              <a:r>
                <a:rPr lang="en-US" altLang="ko-KR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</a:t>
              </a:r>
              <a:r>
                <a:rPr lang="en-US" altLang="ko-KR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7</a:t>
              </a:r>
              <a:r>
                <a:rPr lang="ko-KR" altLang="en-US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 서울과 수도권 지역</a:t>
              </a:r>
              <a:r>
                <a:rPr lang="en-US" altLang="ko-KR" sz="1400" dirty="0">
                  <a:solidFill>
                    <a:srgbClr val="222222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출근길은 기록적인 폭설로 극심한 교통 혼잡을 빚었다</a:t>
              </a:r>
              <a:r>
                <a:rPr lang="en-US" altLang="ko-KR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 </a:t>
              </a:r>
              <a:r>
                <a:rPr lang="ko-KR" altLang="en-US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대중교통도 </a:t>
              </a:r>
              <a:r>
                <a:rPr lang="ko-KR" altLang="en-US" sz="1400" b="0" i="0" dirty="0" err="1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수십분씩</a:t>
              </a:r>
              <a:r>
                <a:rPr lang="ko-KR" altLang="en-US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연착됐다</a:t>
              </a:r>
              <a:r>
                <a:rPr lang="en-US" altLang="ko-KR" sz="1400" b="0" i="0" dirty="0">
                  <a:solidFill>
                    <a:srgbClr val="222222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rgbClr val="222222"/>
                </a:solidFill>
                <a:latin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0" i="0" dirty="0">
                  <a:solidFill>
                    <a:srgbClr val="222222"/>
                  </a:solidFill>
                  <a:effectLst/>
                  <a:latin typeface="나눔스퀘어_ac" panose="020B0600000101010101" pitchFamily="50" charset="-127"/>
                </a:rPr>
                <a:t>. </a:t>
              </a:r>
              <a:endParaRPr lang="ko-KR" alt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52992C-5A0A-47C6-BB57-53B1D7842905}"/>
                </a:ext>
              </a:extLst>
            </p:cNvPr>
            <p:cNvSpPr txBox="1"/>
            <p:nvPr/>
          </p:nvSpPr>
          <p:spPr>
            <a:xfrm>
              <a:off x="3038190" y="3329095"/>
              <a:ext cx="15976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조선일보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| 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김명진 기자</a:t>
              </a:r>
            </a:p>
          </p:txBody>
        </p:sp>
        <p:pic>
          <p:nvPicPr>
            <p:cNvPr id="26" name="Picture 22" descr="&lt;YONHAP PHOTO-2972&gt; 험난한 출근길&#10;    (수원=연합뉴스) 홍기원 기자 = 밤사이 많은 눈이 내린 7일 오전 경기도 수원시 영통구 광교로 중소기업지원센터 삼거리 부근이 정체되고 있다. 2021.1.7&#10;    xanadu@yna.co.kr/2021-01-07 09:34:43/&#10;&lt;저작권자 ⓒ 1980-2021 ㈜연합뉴스. 무단 전재 재배포 금지.&gt;">
              <a:extLst>
                <a:ext uri="{FF2B5EF4-FFF2-40B4-BE49-F238E27FC236}">
                  <a16:creationId xmlns:a16="http://schemas.microsoft.com/office/drawing/2014/main" id="{93145992-2130-4AD3-B326-AB0DCE1BD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876" y="5026645"/>
              <a:ext cx="3217378" cy="1571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F52366-5ACA-40A9-A136-33B96533C885}"/>
              </a:ext>
            </a:extLst>
          </p:cNvPr>
          <p:cNvGrpSpPr/>
          <p:nvPr/>
        </p:nvGrpSpPr>
        <p:grpSpPr>
          <a:xfrm>
            <a:off x="7538005" y="2323468"/>
            <a:ext cx="3766019" cy="4315055"/>
            <a:chOff x="7465234" y="2422895"/>
            <a:chExt cx="3766019" cy="431505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89E90E0-5842-4274-B56D-A8EC491E986C}"/>
                </a:ext>
              </a:extLst>
            </p:cNvPr>
            <p:cNvSpPr/>
            <p:nvPr/>
          </p:nvSpPr>
          <p:spPr>
            <a:xfrm>
              <a:off x="7465234" y="2422895"/>
              <a:ext cx="3559075" cy="4074434"/>
            </a:xfrm>
            <a:prstGeom prst="rect">
              <a:avLst/>
            </a:prstGeom>
            <a:solidFill>
              <a:srgbClr val="0070C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7163FF-F84A-43BF-B06D-67614C58FDD6}"/>
                </a:ext>
              </a:extLst>
            </p:cNvPr>
            <p:cNvSpPr/>
            <p:nvPr/>
          </p:nvSpPr>
          <p:spPr>
            <a:xfrm>
              <a:off x="7672178" y="2529443"/>
              <a:ext cx="3559075" cy="4208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330C3D-558C-4C57-BA71-9B78E6A5FFB5}"/>
                </a:ext>
              </a:extLst>
            </p:cNvPr>
            <p:cNvSpPr txBox="1"/>
            <p:nvPr/>
          </p:nvSpPr>
          <p:spPr>
            <a:xfrm>
              <a:off x="7763618" y="2603759"/>
              <a:ext cx="3260691" cy="701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0" dirty="0">
                  <a:solidFill>
                    <a:srgbClr val="070915"/>
                  </a:solidFill>
                  <a:effectLst/>
                  <a:latin typeface="바탕" panose="02030600000101010101" pitchFamily="18" charset="-127"/>
                  <a:ea typeface="바탕" panose="02030600000101010101" pitchFamily="18" charset="-127"/>
                </a:rPr>
                <a:t>"</a:t>
              </a:r>
              <a:r>
                <a:rPr lang="ko-KR" altLang="en-US" sz="1400" b="1" i="0" dirty="0">
                  <a:solidFill>
                    <a:srgbClr val="070915"/>
                  </a:solidFill>
                  <a:effectLst/>
                  <a:latin typeface="바탕" panose="02030600000101010101" pitchFamily="18" charset="-127"/>
                  <a:ea typeface="바탕" panose="02030600000101010101" pitchFamily="18" charset="-127"/>
                </a:rPr>
                <a:t>우리 골목은 걱정 없어요</a:t>
              </a:r>
              <a:r>
                <a:rPr lang="en-US" altLang="ko-KR" sz="1400" b="1" i="0" dirty="0">
                  <a:solidFill>
                    <a:srgbClr val="070915"/>
                  </a:solidFill>
                  <a:effectLst/>
                  <a:latin typeface="바탕" panose="02030600000101010101" pitchFamily="18" charset="-127"/>
                  <a:ea typeface="바탕" panose="02030600000101010101" pitchFamily="18" charset="-127"/>
                </a:rPr>
                <a:t>”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i="0" dirty="0">
                  <a:solidFill>
                    <a:srgbClr val="070915"/>
                  </a:solidFill>
                  <a:effectLst/>
                  <a:latin typeface="바탕" panose="02030600000101010101" pitchFamily="18" charset="-127"/>
                  <a:ea typeface="바탕" panose="02030600000101010101" pitchFamily="18" charset="-127"/>
                </a:rPr>
                <a:t>빙판길 막는 열선</a:t>
              </a:r>
              <a:endPara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513F2D6-F16C-4C4C-8F35-15D76C2CA607}"/>
                </a:ext>
              </a:extLst>
            </p:cNvPr>
            <p:cNvCxnSpPr/>
            <p:nvPr/>
          </p:nvCxnSpPr>
          <p:spPr>
            <a:xfrm>
              <a:off x="7864683" y="3612111"/>
              <a:ext cx="317406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62A284-74F5-4FB2-8F18-9AFDA0AE66A5}"/>
                </a:ext>
              </a:extLst>
            </p:cNvPr>
            <p:cNvSpPr txBox="1"/>
            <p:nvPr/>
          </p:nvSpPr>
          <p:spPr>
            <a:xfrm>
              <a:off x="7821369" y="3733722"/>
              <a:ext cx="3217378" cy="1030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0" i="0" dirty="0">
                  <a:solidFill>
                    <a:srgbClr val="070915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성북구청 도로과장</a:t>
              </a:r>
              <a:r>
                <a:rPr lang="en-US" altLang="ko-KR" sz="1400" dirty="0">
                  <a:solidFill>
                    <a:srgbClr val="07091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07091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曰</a:t>
              </a:r>
              <a:r>
                <a:rPr lang="en-US" altLang="ko-KR" sz="1400" dirty="0">
                  <a:solidFill>
                    <a:srgbClr val="070915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b="0" i="0" dirty="0">
                  <a:solidFill>
                    <a:srgbClr val="070915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b="0" i="0" dirty="0">
                  <a:solidFill>
                    <a:srgbClr val="070915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열선 지역에서는 현재까지 강설</a:t>
              </a:r>
              <a:r>
                <a:rPr lang="en-US" altLang="ko-KR" sz="1400" b="0" i="0" dirty="0">
                  <a:solidFill>
                    <a:srgbClr val="070915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·</a:t>
              </a:r>
              <a:r>
                <a:rPr lang="ko-KR" altLang="en-US" sz="1400" b="0" i="0" dirty="0">
                  <a:solidFill>
                    <a:srgbClr val="070915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동결로 인한 피해가 한 건도 발생하지 않은 걸로 파악됐습니다</a:t>
              </a:r>
              <a:r>
                <a:rPr lang="en-US" altLang="ko-KR" sz="1400" b="0" i="0" dirty="0">
                  <a:solidFill>
                    <a:srgbClr val="070915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  <a:endParaRPr lang="en-US" altLang="ko-KR" sz="14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6714BD-BC1B-4809-A624-7AF73D06A157}"/>
                </a:ext>
              </a:extLst>
            </p:cNvPr>
            <p:cNvSpPr txBox="1"/>
            <p:nvPr/>
          </p:nvSpPr>
          <p:spPr>
            <a:xfrm>
              <a:off x="9633647" y="3325288"/>
              <a:ext cx="15976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연합뉴스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| </a:t>
              </a:r>
              <a:r>
                <a:rPr lang="ko-KR" altLang="en-US" sz="1050" dirty="0" err="1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정다예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+mn-ea"/>
                </a:rPr>
                <a:t> 기자</a:t>
              </a:r>
            </a:p>
          </p:txBody>
        </p:sp>
        <p:pic>
          <p:nvPicPr>
            <p:cNvPr id="27" name="그림 %d 4">
              <a:extLst>
                <a:ext uri="{FF2B5EF4-FFF2-40B4-BE49-F238E27FC236}">
                  <a16:creationId xmlns:a16="http://schemas.microsoft.com/office/drawing/2014/main" id="{3576AEBD-8140-4A09-AAFB-1B8E0C0B2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683" y="4947840"/>
              <a:ext cx="3159626" cy="165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3C841D-53CD-4232-98B2-3D525E02F571}"/>
              </a:ext>
            </a:extLst>
          </p:cNvPr>
          <p:cNvGrpSpPr/>
          <p:nvPr/>
        </p:nvGrpSpPr>
        <p:grpSpPr>
          <a:xfrm>
            <a:off x="362708" y="1142163"/>
            <a:ext cx="6842360" cy="400110"/>
            <a:chOff x="362708" y="1142163"/>
            <a:chExt cx="6842360" cy="40011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951108-977D-4032-86BC-FD4FD732538F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02060"/>
                  </a:solidFill>
                  <a:latin typeface="+mn-ea"/>
                </a:rPr>
                <a:t>서울시 폭설 당일 상반된 반응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4E4DA4A-5D6B-4E9D-A3DC-7AC0163502B9}"/>
                </a:ext>
              </a:extLst>
            </p:cNvPr>
            <p:cNvSpPr/>
            <p:nvPr/>
          </p:nvSpPr>
          <p:spPr>
            <a:xfrm>
              <a:off x="362708" y="1195770"/>
              <a:ext cx="86627" cy="31922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F6412BE8-3ECC-4FF7-ABD4-DCF58356EF1E}"/>
              </a:ext>
            </a:extLst>
          </p:cNvPr>
          <p:cNvSpPr/>
          <p:nvPr/>
        </p:nvSpPr>
        <p:spPr>
          <a:xfrm>
            <a:off x="8815402" y="1863003"/>
            <a:ext cx="1418167" cy="228331"/>
          </a:xfrm>
          <a:prstGeom prst="parallelogram">
            <a:avLst>
              <a:gd name="adj" fmla="val 81014"/>
            </a:avLst>
          </a:prstGeom>
          <a:solidFill>
            <a:srgbClr val="006EBC">
              <a:alpha val="1294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89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C8D0B5-C957-4C2C-9DB0-F39150C8ED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411C401-FB15-4565-9028-BF9166CCBB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E55429-07EC-48FC-ACE5-6BB9041A5B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947" y="2062718"/>
            <a:ext cx="8145169" cy="43742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3554C-C115-40F3-9221-ADFD266739B5}"/>
              </a:ext>
            </a:extLst>
          </p:cNvPr>
          <p:cNvSpPr txBox="1"/>
          <p:nvPr/>
        </p:nvSpPr>
        <p:spPr>
          <a:xfrm>
            <a:off x="2990020" y="1205571"/>
            <a:ext cx="6211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성북구 스마트 열선도로 설치 현황</a:t>
            </a:r>
          </a:p>
        </p:txBody>
      </p:sp>
    </p:spTree>
    <p:extLst>
      <p:ext uri="{BB962C8B-B14F-4D97-AF65-F5344CB8AC3E}">
        <p14:creationId xmlns:p14="http://schemas.microsoft.com/office/powerpoint/2010/main" val="206053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5689AC5C-1526-43AA-B65F-C8F74EE35F7F}"/>
              </a:ext>
            </a:extLst>
          </p:cNvPr>
          <p:cNvSpPr/>
          <p:nvPr/>
        </p:nvSpPr>
        <p:spPr>
          <a:xfrm>
            <a:off x="1086716" y="1482436"/>
            <a:ext cx="9622848" cy="1446514"/>
          </a:xfrm>
          <a:prstGeom prst="foldedCorner">
            <a:avLst/>
          </a:prstGeom>
          <a:solidFill>
            <a:srgbClr val="EEF5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C77CB9FD-78B2-400E-8242-FF9567DE9D3A}"/>
              </a:ext>
            </a:extLst>
          </p:cNvPr>
          <p:cNvSpPr/>
          <p:nvPr/>
        </p:nvSpPr>
        <p:spPr>
          <a:xfrm>
            <a:off x="5467087" y="2305565"/>
            <a:ext cx="2788637" cy="272587"/>
          </a:xfrm>
          <a:prstGeom prst="parallelogram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C8D0B5-C957-4C2C-9DB0-F39150C8ED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411C401-FB15-4565-9028-BF9166CCBB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9D1D72E-C766-405D-8266-389BDA738C13}"/>
              </a:ext>
            </a:extLst>
          </p:cNvPr>
          <p:cNvSpPr txBox="1"/>
          <p:nvPr/>
        </p:nvSpPr>
        <p:spPr>
          <a:xfrm>
            <a:off x="1279512" y="1775219"/>
            <a:ext cx="92372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: </a:t>
            </a:r>
            <a:r>
              <a:rPr lang="ko-KR" altLang="ko-KR" sz="2000" b="1" dirty="0">
                <a:solidFill>
                  <a:schemeClr val="tx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도로 </a:t>
            </a:r>
            <a:r>
              <a:rPr lang="ko-KR" altLang="ko-KR" sz="2000" b="1" dirty="0" err="1">
                <a:solidFill>
                  <a:schemeClr val="tx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포장면</a:t>
            </a:r>
            <a:r>
              <a:rPr lang="en-US" altLang="ko-KR" sz="2000" b="1" dirty="0">
                <a:solidFill>
                  <a:schemeClr val="tx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 7cm </a:t>
            </a:r>
            <a:r>
              <a:rPr lang="ko-KR" altLang="ko-KR" sz="2000" b="1" dirty="0">
                <a:solidFill>
                  <a:schemeClr val="tx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아래에 매설된 열선이 겨울철 강설 </a:t>
            </a:r>
            <a:r>
              <a:rPr lang="ko-KR" altLang="en-US" sz="2000" b="1" dirty="0">
                <a:solidFill>
                  <a:schemeClr val="tx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시</a:t>
            </a:r>
            <a:endParaRPr lang="en-US" altLang="ko-KR" sz="2000" b="1" dirty="0">
              <a:solidFill>
                <a:schemeClr val="tx2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굴림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tx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		</a:t>
            </a:r>
            <a:r>
              <a:rPr lang="ko-KR" altLang="ko-KR" sz="2000" b="1" dirty="0">
                <a:solidFill>
                  <a:schemeClr val="tx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 온도</a:t>
            </a:r>
            <a:r>
              <a:rPr lang="en-US" altLang="ko-KR" sz="2000" b="1" dirty="0">
                <a:solidFill>
                  <a:schemeClr val="tx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2000" b="1" dirty="0">
                <a:solidFill>
                  <a:schemeClr val="tx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습도 센서를 통해 자동으로 눈을 녹이는 도로</a:t>
            </a:r>
            <a:endParaRPr lang="en-US" altLang="ko-KR" sz="2000" b="1" dirty="0">
              <a:solidFill>
                <a:schemeClr val="tx2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굴림" panose="020B0600000101010101" pitchFamily="50" charset="-127"/>
            </a:endParaRPr>
          </a:p>
          <a:p>
            <a:endParaRPr lang="ko-KR" altLang="ko-KR" sz="2000" b="1" dirty="0">
              <a:solidFill>
                <a:schemeClr val="tx2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04301E-ED90-4C5A-A3F1-44E8A6E0D5B0}"/>
              </a:ext>
            </a:extLst>
          </p:cNvPr>
          <p:cNvSpPr txBox="1"/>
          <p:nvPr/>
        </p:nvSpPr>
        <p:spPr>
          <a:xfrm>
            <a:off x="469811" y="1213503"/>
            <a:ext cx="312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3600" b="1" i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열선 도로 설치</a:t>
            </a:r>
            <a:r>
              <a:rPr lang="en-US" altLang="ko-KR" sz="3600" b="1" i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sz="3600" b="1" i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8542C6-E461-4A00-A901-8D2C73BC3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963" y="2977602"/>
            <a:ext cx="6936676" cy="34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C8D0B5-C957-4C2C-9DB0-F39150C8ED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411C401-FB15-4565-9028-BF9166CCBB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3582EEF-8634-47E0-B16B-3A953FB09DC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66" y="3257656"/>
            <a:ext cx="5267576" cy="314456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3D582D-6BAE-4CEA-B82B-8D1666A5F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58" y="1482571"/>
            <a:ext cx="5489683" cy="33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5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B05EB2-9700-4A8B-9B22-2BE818D761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0570751-C7C5-4507-BB78-21CC3AE59740}"/>
              </a:ext>
            </a:extLst>
          </p:cNvPr>
          <p:cNvGrpSpPr/>
          <p:nvPr/>
        </p:nvGrpSpPr>
        <p:grpSpPr>
          <a:xfrm>
            <a:off x="362708" y="1142163"/>
            <a:ext cx="6842360" cy="461665"/>
            <a:chOff x="362708" y="1142163"/>
            <a:chExt cx="6842360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B1AE21-765C-419F-84B5-E2898AE836FC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분석모델의 필요성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C5D4CD-8C77-48D1-951D-7D9E5A45114A}"/>
                </a:ext>
              </a:extLst>
            </p:cNvPr>
            <p:cNvSpPr/>
            <p:nvPr/>
          </p:nvSpPr>
          <p:spPr>
            <a:xfrm>
              <a:off x="362708" y="1201581"/>
              <a:ext cx="86627" cy="351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898E55C-37B0-43DA-8F6E-7FAB4FDC6E52}"/>
              </a:ext>
            </a:extLst>
          </p:cNvPr>
          <p:cNvGrpSpPr/>
          <p:nvPr/>
        </p:nvGrpSpPr>
        <p:grpSpPr>
          <a:xfrm>
            <a:off x="874801" y="2510640"/>
            <a:ext cx="4383741" cy="3825948"/>
            <a:chOff x="233929" y="1800146"/>
            <a:chExt cx="6147621" cy="4613019"/>
          </a:xfrm>
        </p:grpSpPr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624526-5A6C-4D2B-AA7A-D74209886938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929" y="3751221"/>
              <a:ext cx="5964964" cy="26619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D251332-67D5-4B0A-979A-C1C36ED9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930" y="2213220"/>
              <a:ext cx="5964962" cy="12813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3AAF573-016B-4C57-A288-A8197817D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929" y="1800146"/>
              <a:ext cx="6147621" cy="455103"/>
            </a:xfrm>
            <a:prstGeom prst="rect">
              <a:avLst/>
            </a:prstGeom>
          </p:spPr>
        </p:pic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B88A0AB4-9647-43C1-873C-DF471BEFAB82}"/>
                </a:ext>
              </a:extLst>
            </p:cNvPr>
            <p:cNvSpPr/>
            <p:nvPr/>
          </p:nvSpPr>
          <p:spPr>
            <a:xfrm>
              <a:off x="3676136" y="2966496"/>
              <a:ext cx="2165864" cy="156933"/>
            </a:xfrm>
            <a:prstGeom prst="parallelogram">
              <a:avLst>
                <a:gd name="adj" fmla="val 54952"/>
              </a:avLst>
            </a:prstGeom>
            <a:solidFill>
              <a:srgbClr val="006EBC">
                <a:alpha val="12941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평행 사변형 32">
              <a:extLst>
                <a:ext uri="{FF2B5EF4-FFF2-40B4-BE49-F238E27FC236}">
                  <a16:creationId xmlns:a16="http://schemas.microsoft.com/office/drawing/2014/main" id="{EAFA8E11-E7D8-4C23-96DC-6FCD81A791FE}"/>
                </a:ext>
              </a:extLst>
            </p:cNvPr>
            <p:cNvSpPr/>
            <p:nvPr/>
          </p:nvSpPr>
          <p:spPr>
            <a:xfrm>
              <a:off x="2756636" y="4008570"/>
              <a:ext cx="2165864" cy="156933"/>
            </a:xfrm>
            <a:prstGeom prst="parallelogram">
              <a:avLst>
                <a:gd name="adj" fmla="val 54952"/>
              </a:avLst>
            </a:prstGeom>
            <a:solidFill>
              <a:srgbClr val="006EBC">
                <a:alpha val="12941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6FA8EE9-D8ED-4C65-9B61-263566885E8E}"/>
              </a:ext>
            </a:extLst>
          </p:cNvPr>
          <p:cNvSpPr txBox="1"/>
          <p:nvPr/>
        </p:nvSpPr>
        <p:spPr>
          <a:xfrm>
            <a:off x="458318" y="1793946"/>
            <a:ext cx="5086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기존의 </a:t>
            </a:r>
            <a:r>
              <a:rPr lang="ko-KR" altLang="en-US" sz="4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주관적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시민투표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선정 기준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2D7C5E-81EF-490F-B27E-10360D9D5F5A}"/>
              </a:ext>
            </a:extLst>
          </p:cNvPr>
          <p:cNvSpPr txBox="1"/>
          <p:nvPr/>
        </p:nvSpPr>
        <p:spPr>
          <a:xfrm>
            <a:off x="5191114" y="3777283"/>
            <a:ext cx="129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VS</a:t>
            </a:r>
            <a:endParaRPr lang="ko-KR" altLang="en-US" sz="3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1EACA-7335-42CC-B98B-99BE140EB522}"/>
              </a:ext>
            </a:extLst>
          </p:cNvPr>
          <p:cNvSpPr txBox="1"/>
          <p:nvPr/>
        </p:nvSpPr>
        <p:spPr>
          <a:xfrm>
            <a:off x="6327397" y="1877024"/>
            <a:ext cx="5086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객관적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데이터 모델 제시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7EB1CF2-C226-48C4-9F99-F06B33A4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339" y="2849000"/>
            <a:ext cx="5175390" cy="311586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7BB0BDF-D522-49EB-BF70-FABBB42FD2F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9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>
            <a:extLst>
              <a:ext uri="{FF2B5EF4-FFF2-40B4-BE49-F238E27FC236}">
                <a16:creationId xmlns:a16="http://schemas.microsoft.com/office/drawing/2014/main" id="{C1E3BE86-FFF2-4E3C-9C25-314C9D303F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9475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5457A2C-C01A-46F8-8E11-D0B825B8D6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8413" y="103030"/>
            <a:ext cx="3169951" cy="65394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49CB01A-A957-474A-A7E8-FC1576709349}"/>
              </a:ext>
            </a:extLst>
          </p:cNvPr>
          <p:cNvGrpSpPr/>
          <p:nvPr/>
        </p:nvGrpSpPr>
        <p:grpSpPr>
          <a:xfrm>
            <a:off x="362708" y="1142163"/>
            <a:ext cx="6842360" cy="461665"/>
            <a:chOff x="362708" y="1142163"/>
            <a:chExt cx="6842360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4F9A39-E13D-47AF-A6E9-85E0A73E80D9}"/>
                </a:ext>
              </a:extLst>
            </p:cNvPr>
            <p:cNvSpPr txBox="1"/>
            <p:nvPr/>
          </p:nvSpPr>
          <p:spPr>
            <a:xfrm>
              <a:off x="474068" y="1142163"/>
              <a:ext cx="67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0020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분석 프로세스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E65D9CA-D4AA-4205-9B16-207B9FDBC764}"/>
                </a:ext>
              </a:extLst>
            </p:cNvPr>
            <p:cNvSpPr/>
            <p:nvPr/>
          </p:nvSpPr>
          <p:spPr>
            <a:xfrm>
              <a:off x="362708" y="1217036"/>
              <a:ext cx="86627" cy="31922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24B8D72-0129-4A1F-9D8B-AC857B6C5D9F}"/>
              </a:ext>
            </a:extLst>
          </p:cNvPr>
          <p:cNvSpPr/>
          <p:nvPr/>
        </p:nvSpPr>
        <p:spPr>
          <a:xfrm>
            <a:off x="1475202" y="2288003"/>
            <a:ext cx="4694184" cy="4032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STEP1.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</a:t>
            </a:r>
            <a:r>
              <a:rPr lang="ko-KR" altLang="en-US" sz="1200" b="1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1200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DD9470C-7658-4292-98F9-E0EB72484002}"/>
              </a:ext>
            </a:extLst>
          </p:cNvPr>
          <p:cNvSpPr/>
          <p:nvPr/>
        </p:nvSpPr>
        <p:spPr>
          <a:xfrm>
            <a:off x="1528526" y="2859673"/>
            <a:ext cx="1293199" cy="50703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</a:t>
            </a:r>
            <a:r>
              <a:rPr lang="ko-KR" altLang="en-US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01~12</a:t>
            </a:r>
            <a:r>
              <a:rPr lang="ko-KR" altLang="en-US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데이터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573ADFE-ABD7-46F3-AB7A-BAF8E1099419}"/>
              </a:ext>
            </a:extLst>
          </p:cNvPr>
          <p:cNvSpPr/>
          <p:nvPr/>
        </p:nvSpPr>
        <p:spPr>
          <a:xfrm>
            <a:off x="3087532" y="2884992"/>
            <a:ext cx="1587624" cy="460945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2018~2020</a:t>
            </a:r>
            <a:r>
              <a:rPr lang="ko-KR" altLang="en-US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교통사고 건수 데이터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BC82259-46A0-4C92-B3D6-33E2CFFE0166}"/>
              </a:ext>
            </a:extLst>
          </p:cNvPr>
          <p:cNvSpPr/>
          <p:nvPr/>
        </p:nvSpPr>
        <p:spPr>
          <a:xfrm>
            <a:off x="4955288" y="2859673"/>
            <a:ext cx="1214098" cy="50703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</a:t>
            </a:r>
            <a:r>
              <a:rPr lang="ko-KR" altLang="en-US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 속도 데이터 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5ED87AB-8CCE-4D95-8D23-9EADD4F7375F}"/>
              </a:ext>
            </a:extLst>
          </p:cNvPr>
          <p:cNvSpPr/>
          <p:nvPr/>
        </p:nvSpPr>
        <p:spPr>
          <a:xfrm>
            <a:off x="1509640" y="3758488"/>
            <a:ext cx="1293199" cy="62155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도로 </a:t>
            </a:r>
            <a:endParaRPr lang="en-US" altLang="ko-KR" sz="1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평균 산출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</a:t>
            </a:r>
            <a:r>
              <a:rPr lang="ko-KR" altLang="en-US" sz="12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권역구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단위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BFAE232-E08B-4593-8621-B029F27FBBA3}"/>
              </a:ext>
            </a:extLst>
          </p:cNvPr>
          <p:cNvSpPr/>
          <p:nvPr/>
        </p:nvSpPr>
        <p:spPr>
          <a:xfrm>
            <a:off x="1533558" y="4923298"/>
            <a:ext cx="1293199" cy="68371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동안의 도로 </a:t>
            </a:r>
            <a:endParaRPr lang="en-US" altLang="ko-KR" sz="1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교통량 평균 산출</a:t>
            </a:r>
            <a:endParaRPr lang="en-US" altLang="ko-KR" sz="1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권역구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단위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1F398E1-A408-4A60-A8AA-D5EB87EA9ECA}"/>
              </a:ext>
            </a:extLst>
          </p:cNvPr>
          <p:cNvSpPr/>
          <p:nvPr/>
        </p:nvSpPr>
        <p:spPr>
          <a:xfrm>
            <a:off x="2880702" y="4250897"/>
            <a:ext cx="1984959" cy="785789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~02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노면상태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젖음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날씨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필터링하여 </a:t>
            </a:r>
            <a:endParaRPr lang="en-US" altLang="ko-KR" sz="1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겨울철 교통사고 건수 추출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D658110-3284-45B6-909E-9A49A537E914}"/>
              </a:ext>
            </a:extLst>
          </p:cNvPr>
          <p:cNvSpPr/>
          <p:nvPr/>
        </p:nvSpPr>
        <p:spPr>
          <a:xfrm>
            <a:off x="4955288" y="3754730"/>
            <a:ext cx="1214098" cy="62155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 온 날과 </a:t>
            </a:r>
            <a:endParaRPr lang="en-US" altLang="ko-KR" sz="1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오지 않은 날의 </a:t>
            </a:r>
            <a:endParaRPr lang="en-US" altLang="ko-KR" sz="1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 속도 산출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1FA9A01-1DB9-4AB7-817F-79D313ED706C}"/>
              </a:ext>
            </a:extLst>
          </p:cNvPr>
          <p:cNvSpPr/>
          <p:nvPr/>
        </p:nvSpPr>
        <p:spPr>
          <a:xfrm>
            <a:off x="4963901" y="4898407"/>
            <a:ext cx="1205485" cy="68371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평균 속도의 </a:t>
            </a:r>
            <a:endParaRPr lang="en-US" altLang="ko-KR" sz="12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차이 산출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7A21C8A-E73D-4C27-8BE4-3585D53305EF}"/>
              </a:ext>
            </a:extLst>
          </p:cNvPr>
          <p:cNvSpPr/>
          <p:nvPr/>
        </p:nvSpPr>
        <p:spPr>
          <a:xfrm>
            <a:off x="1509641" y="6050342"/>
            <a:ext cx="4694184" cy="443558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통합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0ED75AC9-9327-45D4-ADD8-747F4758DE85}"/>
              </a:ext>
            </a:extLst>
          </p:cNvPr>
          <p:cNvSpPr/>
          <p:nvPr/>
        </p:nvSpPr>
        <p:spPr>
          <a:xfrm>
            <a:off x="2063053" y="3486262"/>
            <a:ext cx="177958" cy="193495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2F52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498D30E9-8A16-4D20-9885-3CE5371EE067}"/>
              </a:ext>
            </a:extLst>
          </p:cNvPr>
          <p:cNvSpPr/>
          <p:nvPr/>
        </p:nvSpPr>
        <p:spPr>
          <a:xfrm>
            <a:off x="2080983" y="4600111"/>
            <a:ext cx="177958" cy="193495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2F52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3F557169-38C3-4ACE-BC48-F8C64A70956C}"/>
              </a:ext>
            </a:extLst>
          </p:cNvPr>
          <p:cNvSpPr/>
          <p:nvPr/>
        </p:nvSpPr>
        <p:spPr>
          <a:xfrm>
            <a:off x="3782382" y="3539691"/>
            <a:ext cx="215329" cy="552069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2F52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E2C3A17F-AB18-4A70-867D-47BD396330DF}"/>
              </a:ext>
            </a:extLst>
          </p:cNvPr>
          <p:cNvSpPr/>
          <p:nvPr/>
        </p:nvSpPr>
        <p:spPr>
          <a:xfrm>
            <a:off x="3777102" y="5176379"/>
            <a:ext cx="215329" cy="607274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2F52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199B7575-DCEF-4E02-BCEC-60C4DFAC58EB}"/>
              </a:ext>
            </a:extLst>
          </p:cNvPr>
          <p:cNvSpPr/>
          <p:nvPr/>
        </p:nvSpPr>
        <p:spPr>
          <a:xfrm>
            <a:off x="5539082" y="3481578"/>
            <a:ext cx="177958" cy="193495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2F52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613D1321-C570-4471-B4F5-ABA56DA54C33}"/>
              </a:ext>
            </a:extLst>
          </p:cNvPr>
          <p:cNvSpPr/>
          <p:nvPr/>
        </p:nvSpPr>
        <p:spPr>
          <a:xfrm>
            <a:off x="5548053" y="4560685"/>
            <a:ext cx="177958" cy="193495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2F52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87984940-1513-4A2E-BCC3-4A242A1DDD7D}"/>
              </a:ext>
            </a:extLst>
          </p:cNvPr>
          <p:cNvSpPr/>
          <p:nvPr/>
        </p:nvSpPr>
        <p:spPr>
          <a:xfrm>
            <a:off x="2076701" y="5745509"/>
            <a:ext cx="177958" cy="193495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2F52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7991FDB2-41B3-48F0-85F6-3973103720FA}"/>
              </a:ext>
            </a:extLst>
          </p:cNvPr>
          <p:cNvSpPr/>
          <p:nvPr/>
        </p:nvSpPr>
        <p:spPr>
          <a:xfrm>
            <a:off x="5532734" y="5764641"/>
            <a:ext cx="177958" cy="193495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2F52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F62C59E-F996-414B-BFF1-B2AB9EBE27FE}"/>
              </a:ext>
            </a:extLst>
          </p:cNvPr>
          <p:cNvSpPr/>
          <p:nvPr/>
        </p:nvSpPr>
        <p:spPr>
          <a:xfrm>
            <a:off x="8906865" y="2267840"/>
            <a:ext cx="2010058" cy="44355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STEP3.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시각화 및 최적 도로 예측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1C2A4C5-790D-421F-924A-771C0E77C864}"/>
              </a:ext>
            </a:extLst>
          </p:cNvPr>
          <p:cNvSpPr/>
          <p:nvPr/>
        </p:nvSpPr>
        <p:spPr>
          <a:xfrm>
            <a:off x="8908946" y="2860590"/>
            <a:ext cx="2007977" cy="53670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열선 설치 최적 도로 시각화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D81CE6C-AEC0-452F-9330-F6B9AC8992C1}"/>
              </a:ext>
            </a:extLst>
          </p:cNvPr>
          <p:cNvSpPr/>
          <p:nvPr/>
        </p:nvSpPr>
        <p:spPr>
          <a:xfrm>
            <a:off x="6544068" y="2872014"/>
            <a:ext cx="2010057" cy="494697"/>
          </a:xfrm>
          <a:prstGeom prst="roundRect">
            <a:avLst/>
          </a:prstGeom>
          <a:ln w="28575">
            <a:solidFill>
              <a:srgbClr val="2F528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(K-means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algn="ctr"/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사용하여 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집단 분류 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2EBF085-5E87-4D10-B34A-74302EEEC758}"/>
              </a:ext>
            </a:extLst>
          </p:cNvPr>
          <p:cNvSpPr/>
          <p:nvPr/>
        </p:nvSpPr>
        <p:spPr>
          <a:xfrm>
            <a:off x="6530845" y="2288002"/>
            <a:ext cx="2010057" cy="40323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STEP2.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및 모델링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AAF6116-6260-42A7-A80D-6E201625CC9E}"/>
              </a:ext>
            </a:extLst>
          </p:cNvPr>
          <p:cNvSpPr/>
          <p:nvPr/>
        </p:nvSpPr>
        <p:spPr>
          <a:xfrm>
            <a:off x="6530846" y="3366711"/>
            <a:ext cx="2010056" cy="1118728"/>
          </a:xfrm>
          <a:prstGeom prst="round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2F528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B889345-8D7B-4F3C-AEFE-BB3699B4DAF3}"/>
              </a:ext>
            </a:extLst>
          </p:cNvPr>
          <p:cNvSpPr/>
          <p:nvPr/>
        </p:nvSpPr>
        <p:spPr>
          <a:xfrm>
            <a:off x="6530845" y="4616199"/>
            <a:ext cx="2010055" cy="683714"/>
          </a:xfrm>
          <a:prstGeom prst="roundRect">
            <a:avLst/>
          </a:prstGeom>
          <a:ln w="28575">
            <a:solidFill>
              <a:srgbClr val="2F528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눈 온 날과 눈 오지 않은 날의 범위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(Max-Min) 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비교하여 </a:t>
            </a:r>
            <a:endParaRPr lang="en-US" altLang="ko-KR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세부 지점 지정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7CFFD7A-6152-4437-9289-B4F2C95A1B54}"/>
              </a:ext>
            </a:extLst>
          </p:cNvPr>
          <p:cNvSpPr/>
          <p:nvPr/>
        </p:nvSpPr>
        <p:spPr>
          <a:xfrm>
            <a:off x="6544068" y="5311375"/>
            <a:ext cx="1996831" cy="1182525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2F528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296A8E54-2AA5-4CE6-B000-D3B9D54A34EB}"/>
              </a:ext>
            </a:extLst>
          </p:cNvPr>
          <p:cNvSpPr/>
          <p:nvPr/>
        </p:nvSpPr>
        <p:spPr>
          <a:xfrm>
            <a:off x="8908946" y="3397295"/>
            <a:ext cx="1995165" cy="1088144"/>
          </a:xfrm>
          <a:prstGeom prst="round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BFC5657-C48C-493E-928E-F68EA5C8BC53}"/>
              </a:ext>
            </a:extLst>
          </p:cNvPr>
          <p:cNvSpPr/>
          <p:nvPr/>
        </p:nvSpPr>
        <p:spPr>
          <a:xfrm>
            <a:off x="8902359" y="4600112"/>
            <a:ext cx="2001752" cy="75317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 세부 지점 시각화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54CB076-4604-4DB9-82CB-59BFE13D5173}"/>
              </a:ext>
            </a:extLst>
          </p:cNvPr>
          <p:cNvSpPr/>
          <p:nvPr/>
        </p:nvSpPr>
        <p:spPr>
          <a:xfrm>
            <a:off x="8889549" y="5353285"/>
            <a:ext cx="2001752" cy="1136047"/>
          </a:xfrm>
          <a:prstGeom prst="roundRect">
            <a:avLst/>
          </a:prstGeom>
          <a:blipFill dpi="0"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F4BFE56-EC6D-4CA9-BC33-8FCEFB6D4742}"/>
              </a:ext>
            </a:extLst>
          </p:cNvPr>
          <p:cNvSpPr/>
          <p:nvPr/>
        </p:nvSpPr>
        <p:spPr>
          <a:xfrm>
            <a:off x="1477511" y="1751235"/>
            <a:ext cx="9413790" cy="4032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열선 설치 최적도로 분석모델 전체 프로세스</a:t>
            </a:r>
          </a:p>
        </p:txBody>
      </p:sp>
    </p:spTree>
    <p:extLst>
      <p:ext uri="{BB962C8B-B14F-4D97-AF65-F5344CB8AC3E}">
        <p14:creationId xmlns:p14="http://schemas.microsoft.com/office/powerpoint/2010/main" val="162752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1390</Words>
  <Application>Microsoft Office PowerPoint</Application>
  <PresentationFormat>와이드스크린</PresentationFormat>
  <Paragraphs>266</Paragraphs>
  <Slides>26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나눔스퀘어_ac ExtraBold</vt:lpstr>
      <vt:lpstr>맑은 고딕</vt:lpstr>
      <vt:lpstr>바탕</vt:lpstr>
      <vt:lpstr>Abadi</vt:lpstr>
      <vt:lpstr>나눔스퀘어_ac</vt:lpstr>
      <vt:lpstr>Arial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김혜인</dc:creator>
  <cp:lastModifiedBy>김희수</cp:lastModifiedBy>
  <cp:revision>126</cp:revision>
  <dcterms:created xsi:type="dcterms:W3CDTF">2021-08-16T08:32:27Z</dcterms:created>
  <dcterms:modified xsi:type="dcterms:W3CDTF">2021-08-18T07:52:41Z</dcterms:modified>
</cp:coreProperties>
</file>